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56" r:id="rId5"/>
    <p:sldId id="257" r:id="rId6"/>
    <p:sldId id="258" r:id="rId7"/>
    <p:sldId id="260" r:id="rId8"/>
    <p:sldId id="291" r:id="rId9"/>
    <p:sldId id="304" r:id="rId10"/>
    <p:sldId id="299" r:id="rId11"/>
    <p:sldId id="295" r:id="rId12"/>
    <p:sldId id="320" r:id="rId13"/>
    <p:sldId id="317" r:id="rId14"/>
    <p:sldId id="296" r:id="rId15"/>
    <p:sldId id="456" r:id="rId16"/>
    <p:sldId id="310" r:id="rId17"/>
    <p:sldId id="308" r:id="rId18"/>
    <p:sldId id="395" r:id="rId19"/>
    <p:sldId id="323" r:id="rId20"/>
    <p:sldId id="324" r:id="rId21"/>
    <p:sldId id="325" r:id="rId22"/>
    <p:sldId id="326" r:id="rId23"/>
    <p:sldId id="453" r:id="rId24"/>
    <p:sldId id="392" r:id="rId25"/>
    <p:sldId id="457" r:id="rId26"/>
    <p:sldId id="458" r:id="rId27"/>
    <p:sldId id="459" r:id="rId28"/>
    <p:sldId id="460" r:id="rId29"/>
    <p:sldId id="461" r:id="rId30"/>
    <p:sldId id="462" r:id="rId31"/>
    <p:sldId id="463" r:id="rId32"/>
    <p:sldId id="464" r:id="rId33"/>
    <p:sldId id="259" r:id="rId34"/>
    <p:sldId id="261" r:id="rId35"/>
    <p:sldId id="2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E29A2190-936E-44F0-A0AB-F0089228E2EB}">
          <p14:sldIdLst>
            <p14:sldId id="256"/>
          </p14:sldIdLst>
        </p14:section>
        <p14:section name="Kick Off" id="{E3BB60A1-C175-4FAC-891E-110DAC2BAF3C}">
          <p14:sldIdLst>
            <p14:sldId id="257"/>
            <p14:sldId id="258"/>
            <p14:sldId id="260"/>
            <p14:sldId id="291"/>
            <p14:sldId id="304"/>
            <p14:sldId id="299"/>
            <p14:sldId id="295"/>
            <p14:sldId id="320"/>
            <p14:sldId id="317"/>
            <p14:sldId id="296"/>
            <p14:sldId id="456"/>
            <p14:sldId id="310"/>
            <p14:sldId id="308"/>
            <p14:sldId id="395"/>
            <p14:sldId id="323"/>
            <p14:sldId id="324"/>
            <p14:sldId id="325"/>
            <p14:sldId id="326"/>
            <p14:sldId id="453"/>
            <p14:sldId id="392"/>
            <p14:sldId id="457"/>
            <p14:sldId id="458"/>
            <p14:sldId id="459"/>
            <p14:sldId id="460"/>
            <p14:sldId id="461"/>
            <p14:sldId id="462"/>
            <p14:sldId id="463"/>
            <p14:sldId id="464"/>
            <p14:sldId id="259"/>
            <p14:sldId id="261"/>
            <p14:sldId id="262"/>
          </p14:sldIdLst>
        </p14:section>
        <p14:section name="Ice Breaking Game" id="{91BE4A91-42AD-40FE-8EF6-8D7A6537FCAB}">
          <p14:sldIdLst/>
        </p14:section>
        <p14:section name="Lunch &amp; Mingle" id="{157BC972-6FB9-4349-9993-78E6BA5C59F9}">
          <p14:sldIdLst/>
        </p14:section>
        <p14:section name="ProcesingCode ArtJam" id="{8988F5C8-DBC9-47D6-A31D-B3976B123A7F}">
          <p14:sldIdLst/>
        </p14:section>
        <p14:section name="Co-planning" id="{BE376077-9282-4BF6-85A4-D5DCF222D7E9}">
          <p14:sldIdLst/>
        </p14:section>
        <p14:section name="WrapUp" id="{F17D3F6A-49DE-4E81-AC43-A6A0DAB160A6}">
          <p14:sldIdLst/>
        </p14:section>
        <p14:section name="Class Photo &amp; Profile Taking" id="{76764B59-468F-493E-B6CD-3E8BA964CF6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8C00"/>
    <a:srgbClr val="CCFF33"/>
    <a:srgbClr val="B4009F"/>
    <a:srgbClr val="B4009E"/>
    <a:srgbClr val="B5269E"/>
    <a:srgbClr val="D3D3D3"/>
    <a:srgbClr val="FFFFFF"/>
    <a:srgbClr val="00BDF2"/>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8" autoAdjust="0"/>
    <p:restoredTop sz="94660"/>
  </p:normalViewPr>
  <p:slideViewPr>
    <p:cSldViewPr snapToGrid="0">
      <p:cViewPr varScale="1">
        <p:scale>
          <a:sx n="102" d="100"/>
          <a:sy n="102" d="100"/>
        </p:scale>
        <p:origin x="182" y="5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soo Bae" userId="c8874255-8272-4910-9dfe-7924198fd7a2" providerId="ADAL" clId="{EEC3FC91-5A76-42CE-9802-F3FA489E2AF5}"/>
    <pc:docChg chg="undo custSel addSld delSld modSld modSection">
      <pc:chgData name="Minsoo Bae" userId="c8874255-8272-4910-9dfe-7924198fd7a2" providerId="ADAL" clId="{EEC3FC91-5A76-42CE-9802-F3FA489E2AF5}" dt="2018-05-08T06:27:33.739" v="607" actId="20577"/>
      <pc:docMkLst>
        <pc:docMk/>
      </pc:docMkLst>
      <pc:sldChg chg="modSp">
        <pc:chgData name="Minsoo Bae" userId="c8874255-8272-4910-9dfe-7924198fd7a2" providerId="ADAL" clId="{EEC3FC91-5A76-42CE-9802-F3FA489E2AF5}" dt="2018-05-08T05:05:34.881" v="39" actId="20577"/>
        <pc:sldMkLst>
          <pc:docMk/>
          <pc:sldMk cId="954905840" sldId="256"/>
        </pc:sldMkLst>
        <pc:spChg chg="mod">
          <ac:chgData name="Minsoo Bae" userId="c8874255-8272-4910-9dfe-7924198fd7a2" providerId="ADAL" clId="{EEC3FC91-5A76-42CE-9802-F3FA489E2AF5}" dt="2018-05-08T05:05:19.915" v="13" actId="20577"/>
          <ac:spMkLst>
            <pc:docMk/>
            <pc:sldMk cId="954905840" sldId="256"/>
            <ac:spMk id="2" creationId="{00000000-0000-0000-0000-000000000000}"/>
          </ac:spMkLst>
        </pc:spChg>
        <pc:spChg chg="mod">
          <ac:chgData name="Minsoo Bae" userId="c8874255-8272-4910-9dfe-7924198fd7a2" providerId="ADAL" clId="{EEC3FC91-5A76-42CE-9802-F3FA489E2AF5}" dt="2018-05-08T05:05:34.881" v="39" actId="20577"/>
          <ac:spMkLst>
            <pc:docMk/>
            <pc:sldMk cId="954905840" sldId="256"/>
            <ac:spMk id="3" creationId="{00000000-0000-0000-0000-000000000000}"/>
          </ac:spMkLst>
        </pc:spChg>
      </pc:sldChg>
      <pc:sldChg chg="modSp">
        <pc:chgData name="Minsoo Bae" userId="c8874255-8272-4910-9dfe-7924198fd7a2" providerId="ADAL" clId="{EEC3FC91-5A76-42CE-9802-F3FA489E2AF5}" dt="2018-05-08T05:06:40.387" v="113" actId="14100"/>
        <pc:sldMkLst>
          <pc:docMk/>
          <pc:sldMk cId="4207678" sldId="257"/>
        </pc:sldMkLst>
        <pc:graphicFrameChg chg="modGraphic">
          <ac:chgData name="Minsoo Bae" userId="c8874255-8272-4910-9dfe-7924198fd7a2" providerId="ADAL" clId="{EEC3FC91-5A76-42CE-9802-F3FA489E2AF5}" dt="2018-05-08T05:06:40.387" v="113" actId="14100"/>
          <ac:graphicFrameMkLst>
            <pc:docMk/>
            <pc:sldMk cId="4207678" sldId="257"/>
            <ac:graphicFrameMk id="7" creationId="{2FE89308-F4D9-4BC2-BBA9-9F4DC9226546}"/>
          </ac:graphicFrameMkLst>
        </pc:graphicFrameChg>
      </pc:sldChg>
      <pc:sldChg chg="addSp modSp">
        <pc:chgData name="Minsoo Bae" userId="c8874255-8272-4910-9dfe-7924198fd7a2" providerId="ADAL" clId="{EEC3FC91-5A76-42CE-9802-F3FA489E2AF5}" dt="2018-05-08T05:17:24.090" v="141" actId="20577"/>
        <pc:sldMkLst>
          <pc:docMk/>
          <pc:sldMk cId="1212746857" sldId="258"/>
        </pc:sldMkLst>
        <pc:spChg chg="mod">
          <ac:chgData name="Minsoo Bae" userId="c8874255-8272-4910-9dfe-7924198fd7a2" providerId="ADAL" clId="{EEC3FC91-5A76-42CE-9802-F3FA489E2AF5}" dt="2018-05-08T05:17:24.090" v="141" actId="20577"/>
          <ac:spMkLst>
            <pc:docMk/>
            <pc:sldMk cId="1212746857" sldId="258"/>
            <ac:spMk id="4" creationId="{19EF314B-4C7F-42C7-A649-327DB98A310B}"/>
          </ac:spMkLst>
        </pc:spChg>
        <pc:picChg chg="add mod modCrop">
          <ac:chgData name="Minsoo Bae" userId="c8874255-8272-4910-9dfe-7924198fd7a2" providerId="ADAL" clId="{EEC3FC91-5A76-42CE-9802-F3FA489E2AF5}" dt="2018-05-08T05:07:54.186" v="128" actId="1076"/>
          <ac:picMkLst>
            <pc:docMk/>
            <pc:sldMk cId="1212746857" sldId="258"/>
            <ac:picMk id="3" creationId="{124FF12D-6F4C-4776-AE41-09C1CF66FC52}"/>
          </ac:picMkLst>
        </pc:picChg>
        <pc:picChg chg="add mod">
          <ac:chgData name="Minsoo Bae" userId="c8874255-8272-4910-9dfe-7924198fd7a2" providerId="ADAL" clId="{EEC3FC91-5A76-42CE-9802-F3FA489E2AF5}" dt="2018-05-08T05:17:18.220" v="131" actId="1076"/>
          <ac:picMkLst>
            <pc:docMk/>
            <pc:sldMk cId="1212746857" sldId="258"/>
            <ac:picMk id="7" creationId="{8D03FB4C-7C66-4EC2-B49A-AF3A21FB581A}"/>
          </ac:picMkLst>
        </pc:picChg>
      </pc:sldChg>
      <pc:sldChg chg="addSp delSp modSp add del modTransition">
        <pc:chgData name="Minsoo Bae" userId="c8874255-8272-4910-9dfe-7924198fd7a2" providerId="ADAL" clId="{EEC3FC91-5A76-42CE-9802-F3FA489E2AF5}" dt="2018-05-08T05:48:55.528" v="214"/>
        <pc:sldMkLst>
          <pc:docMk/>
          <pc:sldMk cId="942866393" sldId="259"/>
        </pc:sldMkLst>
        <pc:spChg chg="add del mod">
          <ac:chgData name="Minsoo Bae" userId="c8874255-8272-4910-9dfe-7924198fd7a2" providerId="ADAL" clId="{EEC3FC91-5A76-42CE-9802-F3FA489E2AF5}" dt="2018-05-08T05:48:55.528" v="214"/>
          <ac:spMkLst>
            <pc:docMk/>
            <pc:sldMk cId="942866393" sldId="259"/>
            <ac:spMk id="2" creationId="{108C0E6D-ACFB-47EF-B314-48D653685DD0}"/>
          </ac:spMkLst>
        </pc:spChg>
        <pc:spChg chg="add del mod">
          <ac:chgData name="Minsoo Bae" userId="c8874255-8272-4910-9dfe-7924198fd7a2" providerId="ADAL" clId="{EEC3FC91-5A76-42CE-9802-F3FA489E2AF5}" dt="2018-05-08T05:48:55.528" v="214"/>
          <ac:spMkLst>
            <pc:docMk/>
            <pc:sldMk cId="942866393" sldId="259"/>
            <ac:spMk id="3" creationId="{5E520B64-2CA3-4293-A9DD-D98D5FC6D693}"/>
          </ac:spMkLst>
        </pc:spChg>
        <pc:spChg chg="add del">
          <ac:chgData name="Minsoo Bae" userId="c8874255-8272-4910-9dfe-7924198fd7a2" providerId="ADAL" clId="{EEC3FC91-5A76-42CE-9802-F3FA489E2AF5}" dt="2018-05-08T05:48:55.528" v="214"/>
          <ac:spMkLst>
            <pc:docMk/>
            <pc:sldMk cId="942866393" sldId="259"/>
            <ac:spMk id="4" creationId="{19EF314B-4C7F-42C7-A649-327DB98A310B}"/>
          </ac:spMkLst>
        </pc:spChg>
      </pc:sldChg>
      <pc:sldChg chg="delSp modSp">
        <pc:chgData name="Minsoo Bae" userId="c8874255-8272-4910-9dfe-7924198fd7a2" providerId="ADAL" clId="{EEC3FC91-5A76-42CE-9802-F3FA489E2AF5}" dt="2018-05-08T05:17:47.699" v="152" actId="478"/>
        <pc:sldMkLst>
          <pc:docMk/>
          <pc:sldMk cId="2330422158" sldId="260"/>
        </pc:sldMkLst>
        <pc:spChg chg="mod">
          <ac:chgData name="Minsoo Bae" userId="c8874255-8272-4910-9dfe-7924198fd7a2" providerId="ADAL" clId="{EEC3FC91-5A76-42CE-9802-F3FA489E2AF5}" dt="2018-05-08T05:17:41.454" v="150" actId="20577"/>
          <ac:spMkLst>
            <pc:docMk/>
            <pc:sldMk cId="2330422158" sldId="260"/>
            <ac:spMk id="2" creationId="{CA5CF59C-85DF-4B45-9120-FBEEF2344FA1}"/>
          </ac:spMkLst>
        </pc:spChg>
        <pc:spChg chg="del mod">
          <ac:chgData name="Minsoo Bae" userId="c8874255-8272-4910-9dfe-7924198fd7a2" providerId="ADAL" clId="{EEC3FC91-5A76-42CE-9802-F3FA489E2AF5}" dt="2018-05-08T05:17:47.699" v="152" actId="478"/>
          <ac:spMkLst>
            <pc:docMk/>
            <pc:sldMk cId="2330422158" sldId="260"/>
            <ac:spMk id="3" creationId="{6E8E11D4-0D83-4668-A988-CA0481DE1113}"/>
          </ac:spMkLst>
        </pc:spChg>
      </pc:sldChg>
      <pc:sldChg chg="add del modTransition">
        <pc:chgData name="Minsoo Bae" userId="c8874255-8272-4910-9dfe-7924198fd7a2" providerId="ADAL" clId="{EEC3FC91-5A76-42CE-9802-F3FA489E2AF5}" dt="2018-05-08T05:23:44.571" v="161"/>
        <pc:sldMkLst>
          <pc:docMk/>
          <pc:sldMk cId="2148747461" sldId="261"/>
        </pc:sldMkLst>
      </pc:sldChg>
      <pc:sldChg chg="add del modTransition">
        <pc:chgData name="Minsoo Bae" userId="c8874255-8272-4910-9dfe-7924198fd7a2" providerId="ADAL" clId="{EEC3FC91-5A76-42CE-9802-F3FA489E2AF5}" dt="2018-05-08T05:23:44.571" v="161"/>
        <pc:sldMkLst>
          <pc:docMk/>
          <pc:sldMk cId="555296950" sldId="262"/>
        </pc:sldMkLst>
      </pc:sldChg>
      <pc:sldChg chg="add">
        <pc:chgData name="Minsoo Bae" userId="c8874255-8272-4910-9dfe-7924198fd7a2" providerId="ADAL" clId="{EEC3FC91-5A76-42CE-9802-F3FA489E2AF5}" dt="2018-05-08T05:19:48.243" v="153"/>
        <pc:sldMkLst>
          <pc:docMk/>
          <pc:sldMk cId="406128422" sldId="291"/>
        </pc:sldMkLst>
      </pc:sldChg>
      <pc:sldChg chg="add">
        <pc:chgData name="Minsoo Bae" userId="c8874255-8272-4910-9dfe-7924198fd7a2" providerId="ADAL" clId="{EEC3FC91-5A76-42CE-9802-F3FA489E2AF5}" dt="2018-05-08T05:19:48.243" v="153"/>
        <pc:sldMkLst>
          <pc:docMk/>
          <pc:sldMk cId="2013033157" sldId="295"/>
        </pc:sldMkLst>
      </pc:sldChg>
      <pc:sldChg chg="add">
        <pc:chgData name="Minsoo Bae" userId="c8874255-8272-4910-9dfe-7924198fd7a2" providerId="ADAL" clId="{EEC3FC91-5A76-42CE-9802-F3FA489E2AF5}" dt="2018-05-08T05:19:48.243" v="153"/>
        <pc:sldMkLst>
          <pc:docMk/>
          <pc:sldMk cId="275705022" sldId="296"/>
        </pc:sldMkLst>
      </pc:sldChg>
      <pc:sldChg chg="modSp add setBg">
        <pc:chgData name="Minsoo Bae" userId="c8874255-8272-4910-9dfe-7924198fd7a2" providerId="ADAL" clId="{EEC3FC91-5A76-42CE-9802-F3FA489E2AF5}" dt="2018-05-08T05:19:48.607" v="154" actId="27636"/>
        <pc:sldMkLst>
          <pc:docMk/>
          <pc:sldMk cId="3856847543" sldId="299"/>
        </pc:sldMkLst>
        <pc:spChg chg="mod">
          <ac:chgData name="Minsoo Bae" userId="c8874255-8272-4910-9dfe-7924198fd7a2" providerId="ADAL" clId="{EEC3FC91-5A76-42CE-9802-F3FA489E2AF5}" dt="2018-05-08T05:19:48.607" v="154" actId="27636"/>
          <ac:spMkLst>
            <pc:docMk/>
            <pc:sldMk cId="3856847543" sldId="299"/>
            <ac:spMk id="2" creationId="{00000000-0000-0000-0000-000000000000}"/>
          </ac:spMkLst>
        </pc:spChg>
      </pc:sldChg>
      <pc:sldChg chg="add">
        <pc:chgData name="Minsoo Bae" userId="c8874255-8272-4910-9dfe-7924198fd7a2" providerId="ADAL" clId="{EEC3FC91-5A76-42CE-9802-F3FA489E2AF5}" dt="2018-05-08T05:19:48.243" v="153"/>
        <pc:sldMkLst>
          <pc:docMk/>
          <pc:sldMk cId="717301939" sldId="304"/>
        </pc:sldMkLst>
      </pc:sldChg>
      <pc:sldChg chg="add">
        <pc:chgData name="Minsoo Bae" userId="c8874255-8272-4910-9dfe-7924198fd7a2" providerId="ADAL" clId="{EEC3FC91-5A76-42CE-9802-F3FA489E2AF5}" dt="2018-05-08T05:19:48.243" v="153"/>
        <pc:sldMkLst>
          <pc:docMk/>
          <pc:sldMk cId="1330399567" sldId="308"/>
        </pc:sldMkLst>
      </pc:sldChg>
      <pc:sldChg chg="add">
        <pc:chgData name="Minsoo Bae" userId="c8874255-8272-4910-9dfe-7924198fd7a2" providerId="ADAL" clId="{EEC3FC91-5A76-42CE-9802-F3FA489E2AF5}" dt="2018-05-08T05:19:48.243" v="153"/>
        <pc:sldMkLst>
          <pc:docMk/>
          <pc:sldMk cId="4008266765" sldId="310"/>
        </pc:sldMkLst>
      </pc:sldChg>
      <pc:sldChg chg="add">
        <pc:chgData name="Minsoo Bae" userId="c8874255-8272-4910-9dfe-7924198fd7a2" providerId="ADAL" clId="{EEC3FC91-5A76-42CE-9802-F3FA489E2AF5}" dt="2018-05-08T05:19:48.243" v="153"/>
        <pc:sldMkLst>
          <pc:docMk/>
          <pc:sldMk cId="1162263583" sldId="317"/>
        </pc:sldMkLst>
      </pc:sldChg>
      <pc:sldChg chg="add">
        <pc:chgData name="Minsoo Bae" userId="c8874255-8272-4910-9dfe-7924198fd7a2" providerId="ADAL" clId="{EEC3FC91-5A76-42CE-9802-F3FA489E2AF5}" dt="2018-05-08T05:19:48.243" v="153"/>
        <pc:sldMkLst>
          <pc:docMk/>
          <pc:sldMk cId="3388831581" sldId="320"/>
        </pc:sldMkLst>
      </pc:sldChg>
      <pc:sldChg chg="add">
        <pc:chgData name="Minsoo Bae" userId="c8874255-8272-4910-9dfe-7924198fd7a2" providerId="ADAL" clId="{EEC3FC91-5A76-42CE-9802-F3FA489E2AF5}" dt="2018-05-08T05:19:48.243" v="153"/>
        <pc:sldMkLst>
          <pc:docMk/>
          <pc:sldMk cId="2111165468" sldId="323"/>
        </pc:sldMkLst>
      </pc:sldChg>
      <pc:sldChg chg="add">
        <pc:chgData name="Minsoo Bae" userId="c8874255-8272-4910-9dfe-7924198fd7a2" providerId="ADAL" clId="{EEC3FC91-5A76-42CE-9802-F3FA489E2AF5}" dt="2018-05-08T05:19:48.243" v="153"/>
        <pc:sldMkLst>
          <pc:docMk/>
          <pc:sldMk cId="3775445441" sldId="324"/>
        </pc:sldMkLst>
      </pc:sldChg>
      <pc:sldChg chg="add">
        <pc:chgData name="Minsoo Bae" userId="c8874255-8272-4910-9dfe-7924198fd7a2" providerId="ADAL" clId="{EEC3FC91-5A76-42CE-9802-F3FA489E2AF5}" dt="2018-05-08T05:19:48.243" v="153"/>
        <pc:sldMkLst>
          <pc:docMk/>
          <pc:sldMk cId="2097461890" sldId="325"/>
        </pc:sldMkLst>
      </pc:sldChg>
      <pc:sldChg chg="add">
        <pc:chgData name="Minsoo Bae" userId="c8874255-8272-4910-9dfe-7924198fd7a2" providerId="ADAL" clId="{EEC3FC91-5A76-42CE-9802-F3FA489E2AF5}" dt="2018-05-08T05:19:48.243" v="153"/>
        <pc:sldMkLst>
          <pc:docMk/>
          <pc:sldMk cId="806579986" sldId="326"/>
        </pc:sldMkLst>
      </pc:sldChg>
      <pc:sldChg chg="add">
        <pc:chgData name="Minsoo Bae" userId="c8874255-8272-4910-9dfe-7924198fd7a2" providerId="ADAL" clId="{EEC3FC91-5A76-42CE-9802-F3FA489E2AF5}" dt="2018-05-08T05:19:48.243" v="153"/>
        <pc:sldMkLst>
          <pc:docMk/>
          <pc:sldMk cId="1175571133" sldId="392"/>
        </pc:sldMkLst>
      </pc:sldChg>
      <pc:sldChg chg="add">
        <pc:chgData name="Minsoo Bae" userId="c8874255-8272-4910-9dfe-7924198fd7a2" providerId="ADAL" clId="{EEC3FC91-5A76-42CE-9802-F3FA489E2AF5}" dt="2018-05-08T05:19:48.243" v="153"/>
        <pc:sldMkLst>
          <pc:docMk/>
          <pc:sldMk cId="2601075660" sldId="395"/>
        </pc:sldMkLst>
      </pc:sldChg>
      <pc:sldChg chg="add">
        <pc:chgData name="Minsoo Bae" userId="c8874255-8272-4910-9dfe-7924198fd7a2" providerId="ADAL" clId="{EEC3FC91-5A76-42CE-9802-F3FA489E2AF5}" dt="2018-05-08T05:19:48.243" v="153"/>
        <pc:sldMkLst>
          <pc:docMk/>
          <pc:sldMk cId="3301397801" sldId="453"/>
        </pc:sldMkLst>
      </pc:sldChg>
      <pc:sldChg chg="add">
        <pc:chgData name="Minsoo Bae" userId="c8874255-8272-4910-9dfe-7924198fd7a2" providerId="ADAL" clId="{EEC3FC91-5A76-42CE-9802-F3FA489E2AF5}" dt="2018-05-08T05:19:48.243" v="153"/>
        <pc:sldMkLst>
          <pc:docMk/>
          <pc:sldMk cId="1221946436" sldId="456"/>
        </pc:sldMkLst>
      </pc:sldChg>
      <pc:sldChg chg="addSp delSp modSp add">
        <pc:chgData name="Minsoo Bae" userId="c8874255-8272-4910-9dfe-7924198fd7a2" providerId="ADAL" clId="{EEC3FC91-5A76-42CE-9802-F3FA489E2AF5}" dt="2018-05-08T05:48:44.026" v="210" actId="20577"/>
        <pc:sldMkLst>
          <pc:docMk/>
          <pc:sldMk cId="1958096841" sldId="457"/>
        </pc:sldMkLst>
        <pc:spChg chg="add del mod">
          <ac:chgData name="Minsoo Bae" userId="c8874255-8272-4910-9dfe-7924198fd7a2" providerId="ADAL" clId="{EEC3FC91-5A76-42CE-9802-F3FA489E2AF5}" dt="2018-05-08T05:48:27.916" v="175" actId="20577"/>
          <ac:spMkLst>
            <pc:docMk/>
            <pc:sldMk cId="1958096841" sldId="457"/>
            <ac:spMk id="2" creationId="{EB6A5A7E-0911-4C6A-9C3D-742EBF6D9312}"/>
          </ac:spMkLst>
        </pc:spChg>
        <pc:spChg chg="add mod">
          <ac:chgData name="Minsoo Bae" userId="c8874255-8272-4910-9dfe-7924198fd7a2" providerId="ADAL" clId="{EEC3FC91-5A76-42CE-9802-F3FA489E2AF5}" dt="2018-05-08T05:48:44.026" v="210" actId="20577"/>
          <ac:spMkLst>
            <pc:docMk/>
            <pc:sldMk cId="1958096841" sldId="457"/>
            <ac:spMk id="3" creationId="{024FF070-BDD5-410E-8AB4-3C3BADA57748}"/>
          </ac:spMkLst>
        </pc:spChg>
        <pc:spChg chg="del mod">
          <ac:chgData name="Minsoo Bae" userId="c8874255-8272-4910-9dfe-7924198fd7a2" providerId="ADAL" clId="{EEC3FC91-5A76-42CE-9802-F3FA489E2AF5}" dt="2018-05-08T05:48:25.613" v="171" actId="478"/>
          <ac:spMkLst>
            <pc:docMk/>
            <pc:sldMk cId="1958096841" sldId="457"/>
            <ac:spMk id="4" creationId="{F9DF5554-5244-4B51-8A29-CC71344226F5}"/>
          </ac:spMkLst>
        </pc:spChg>
        <pc:spChg chg="del">
          <ac:chgData name="Minsoo Bae" userId="c8874255-8272-4910-9dfe-7924198fd7a2" providerId="ADAL" clId="{EEC3FC91-5A76-42CE-9802-F3FA489E2AF5}" dt="2018-05-08T05:48:17.058" v="168" actId="478"/>
          <ac:spMkLst>
            <pc:docMk/>
            <pc:sldMk cId="1958096841" sldId="457"/>
            <ac:spMk id="7" creationId="{E25F03EC-448B-4FF7-841D-A0C45BDDED76}"/>
          </ac:spMkLst>
        </pc:spChg>
      </pc:sldChg>
      <pc:sldChg chg="add del">
        <pc:chgData name="Minsoo Bae" userId="c8874255-8272-4910-9dfe-7924198fd7a2" providerId="ADAL" clId="{EEC3FC91-5A76-42CE-9802-F3FA489E2AF5}" dt="2018-05-08T05:48:49.190" v="212"/>
        <pc:sldMkLst>
          <pc:docMk/>
          <pc:sldMk cId="947195681" sldId="458"/>
        </pc:sldMkLst>
      </pc:sldChg>
      <pc:sldChg chg="addSp delSp modSp add">
        <pc:chgData name="Minsoo Bae" userId="c8874255-8272-4910-9dfe-7924198fd7a2" providerId="ADAL" clId="{EEC3FC91-5A76-42CE-9802-F3FA489E2AF5}" dt="2018-05-08T05:51:49.561" v="263" actId="1076"/>
        <pc:sldMkLst>
          <pc:docMk/>
          <pc:sldMk cId="3082688833" sldId="458"/>
        </pc:sldMkLst>
        <pc:spChg chg="mod">
          <ac:chgData name="Minsoo Bae" userId="c8874255-8272-4910-9dfe-7924198fd7a2" providerId="ADAL" clId="{EEC3FC91-5A76-42CE-9802-F3FA489E2AF5}" dt="2018-05-08T05:51:07.286" v="257" actId="20577"/>
          <ac:spMkLst>
            <pc:docMk/>
            <pc:sldMk cId="3082688833" sldId="458"/>
            <ac:spMk id="2" creationId="{9B0626C1-D445-4117-8647-2E3A94C2D69B}"/>
          </ac:spMkLst>
        </pc:spChg>
        <pc:spChg chg="del">
          <ac:chgData name="Minsoo Bae" userId="c8874255-8272-4910-9dfe-7924198fd7a2" providerId="ADAL" clId="{EEC3FC91-5A76-42CE-9802-F3FA489E2AF5}" dt="2018-05-08T05:50:40.506" v="216" actId="478"/>
          <ac:spMkLst>
            <pc:docMk/>
            <pc:sldMk cId="3082688833" sldId="458"/>
            <ac:spMk id="3" creationId="{A3CEE425-990E-4E2F-A949-7287C3DDFFB5}"/>
          </ac:spMkLst>
        </pc:spChg>
        <pc:picChg chg="add mod">
          <ac:chgData name="Minsoo Bae" userId="c8874255-8272-4910-9dfe-7924198fd7a2" providerId="ADAL" clId="{EEC3FC91-5A76-42CE-9802-F3FA489E2AF5}" dt="2018-05-08T05:51:44.691" v="260" actId="1076"/>
          <ac:picMkLst>
            <pc:docMk/>
            <pc:sldMk cId="3082688833" sldId="458"/>
            <ac:picMk id="5" creationId="{C540834E-A3AE-47DA-BD14-F94FCE64FE7E}"/>
          </ac:picMkLst>
        </pc:picChg>
        <pc:picChg chg="add mod">
          <ac:chgData name="Minsoo Bae" userId="c8874255-8272-4910-9dfe-7924198fd7a2" providerId="ADAL" clId="{EEC3FC91-5A76-42CE-9802-F3FA489E2AF5}" dt="2018-05-08T05:51:49.561" v="263" actId="1076"/>
          <ac:picMkLst>
            <pc:docMk/>
            <pc:sldMk cId="3082688833" sldId="458"/>
            <ac:picMk id="7" creationId="{AD9887A7-FC1B-4D35-AB7D-0E7963E4875E}"/>
          </ac:picMkLst>
        </pc:picChg>
      </pc:sldChg>
      <pc:sldChg chg="delSp modSp add">
        <pc:chgData name="Minsoo Bae" userId="c8874255-8272-4910-9dfe-7924198fd7a2" providerId="ADAL" clId="{EEC3FC91-5A76-42CE-9802-F3FA489E2AF5}" dt="2018-05-08T05:54:21.074" v="351" actId="20577"/>
        <pc:sldMkLst>
          <pc:docMk/>
          <pc:sldMk cId="2973368117" sldId="459"/>
        </pc:sldMkLst>
        <pc:spChg chg="mod">
          <ac:chgData name="Minsoo Bae" userId="c8874255-8272-4910-9dfe-7924198fd7a2" providerId="ADAL" clId="{EEC3FC91-5A76-42CE-9802-F3FA489E2AF5}" dt="2018-05-08T05:54:21.074" v="351" actId="20577"/>
          <ac:spMkLst>
            <pc:docMk/>
            <pc:sldMk cId="2973368117" sldId="459"/>
            <ac:spMk id="2" creationId="{7D759697-C3D3-470C-8D95-6016DB7DAC3E}"/>
          </ac:spMkLst>
        </pc:spChg>
        <pc:spChg chg="del mod">
          <ac:chgData name="Minsoo Bae" userId="c8874255-8272-4910-9dfe-7924198fd7a2" providerId="ADAL" clId="{EEC3FC91-5A76-42CE-9802-F3FA489E2AF5}" dt="2018-05-08T05:53:54.721" v="298" actId="478"/>
          <ac:spMkLst>
            <pc:docMk/>
            <pc:sldMk cId="2973368117" sldId="459"/>
            <ac:spMk id="3" creationId="{617C8A9E-737C-4577-9D97-BA7AE1E35499}"/>
          </ac:spMkLst>
        </pc:spChg>
      </pc:sldChg>
      <pc:sldChg chg="addSp delSp modSp add">
        <pc:chgData name="Minsoo Bae" userId="c8874255-8272-4910-9dfe-7924198fd7a2" providerId="ADAL" clId="{EEC3FC91-5A76-42CE-9802-F3FA489E2AF5}" dt="2018-05-08T05:55:20.692" v="373" actId="1076"/>
        <pc:sldMkLst>
          <pc:docMk/>
          <pc:sldMk cId="2068175855" sldId="460"/>
        </pc:sldMkLst>
        <pc:spChg chg="mod">
          <ac:chgData name="Minsoo Bae" userId="c8874255-8272-4910-9dfe-7924198fd7a2" providerId="ADAL" clId="{EEC3FC91-5A76-42CE-9802-F3FA489E2AF5}" dt="2018-05-08T05:55:14.906" v="371" actId="20577"/>
          <ac:spMkLst>
            <pc:docMk/>
            <pc:sldMk cId="2068175855" sldId="460"/>
            <ac:spMk id="2" creationId="{3FECB31D-69D7-4CE2-9650-3FBE22041D12}"/>
          </ac:spMkLst>
        </pc:spChg>
        <pc:spChg chg="del">
          <ac:chgData name="Minsoo Bae" userId="c8874255-8272-4910-9dfe-7924198fd7a2" providerId="ADAL" clId="{EEC3FC91-5A76-42CE-9802-F3FA489E2AF5}" dt="2018-05-08T05:55:07.129" v="353" actId="478"/>
          <ac:spMkLst>
            <pc:docMk/>
            <pc:sldMk cId="2068175855" sldId="460"/>
            <ac:spMk id="3" creationId="{4EE2064E-6FD2-4FAD-840C-F3CF0EE60251}"/>
          </ac:spMkLst>
        </pc:spChg>
        <pc:picChg chg="add mod">
          <ac:chgData name="Minsoo Bae" userId="c8874255-8272-4910-9dfe-7924198fd7a2" providerId="ADAL" clId="{EEC3FC91-5A76-42CE-9802-F3FA489E2AF5}" dt="2018-05-08T05:55:20.692" v="373" actId="1076"/>
          <ac:picMkLst>
            <pc:docMk/>
            <pc:sldMk cId="2068175855" sldId="460"/>
            <ac:picMk id="5" creationId="{AD966C6B-EC14-4D34-BAC3-DF5106EB95BD}"/>
          </ac:picMkLst>
        </pc:picChg>
      </pc:sldChg>
      <pc:sldChg chg="modSp add">
        <pc:chgData name="Minsoo Bae" userId="c8874255-8272-4910-9dfe-7924198fd7a2" providerId="ADAL" clId="{EEC3FC91-5A76-42CE-9802-F3FA489E2AF5}" dt="2018-05-08T05:55:53.975" v="386" actId="20577"/>
        <pc:sldMkLst>
          <pc:docMk/>
          <pc:sldMk cId="973119681" sldId="461"/>
        </pc:sldMkLst>
        <pc:spChg chg="mod">
          <ac:chgData name="Minsoo Bae" userId="c8874255-8272-4910-9dfe-7924198fd7a2" providerId="ADAL" clId="{EEC3FC91-5A76-42CE-9802-F3FA489E2AF5}" dt="2018-05-08T05:55:50.649" v="378" actId="20577"/>
          <ac:spMkLst>
            <pc:docMk/>
            <pc:sldMk cId="973119681" sldId="461"/>
            <ac:spMk id="2" creationId="{EB6A5A7E-0911-4C6A-9C3D-742EBF6D9312}"/>
          </ac:spMkLst>
        </pc:spChg>
        <pc:spChg chg="mod">
          <ac:chgData name="Minsoo Bae" userId="c8874255-8272-4910-9dfe-7924198fd7a2" providerId="ADAL" clId="{EEC3FC91-5A76-42CE-9802-F3FA489E2AF5}" dt="2018-05-08T05:55:53.975" v="386" actId="20577"/>
          <ac:spMkLst>
            <pc:docMk/>
            <pc:sldMk cId="973119681" sldId="461"/>
            <ac:spMk id="3" creationId="{024FF070-BDD5-410E-8AB4-3C3BADA57748}"/>
          </ac:spMkLst>
        </pc:spChg>
      </pc:sldChg>
      <pc:sldChg chg="addSp delSp modSp add">
        <pc:chgData name="Minsoo Bae" userId="c8874255-8272-4910-9dfe-7924198fd7a2" providerId="ADAL" clId="{EEC3FC91-5A76-42CE-9802-F3FA489E2AF5}" dt="2018-05-08T06:08:13.696" v="414" actId="1076"/>
        <pc:sldMkLst>
          <pc:docMk/>
          <pc:sldMk cId="914532848" sldId="462"/>
        </pc:sldMkLst>
        <pc:spChg chg="mod">
          <ac:chgData name="Minsoo Bae" userId="c8874255-8272-4910-9dfe-7924198fd7a2" providerId="ADAL" clId="{EEC3FC91-5A76-42CE-9802-F3FA489E2AF5}" dt="2018-05-08T06:08:05.944" v="410" actId="20577"/>
          <ac:spMkLst>
            <pc:docMk/>
            <pc:sldMk cId="914532848" sldId="462"/>
            <ac:spMk id="2" creationId="{E1A10C79-1FDC-45D5-B45E-B558376CC9C9}"/>
          </ac:spMkLst>
        </pc:spChg>
        <pc:spChg chg="del">
          <ac:chgData name="Minsoo Bae" userId="c8874255-8272-4910-9dfe-7924198fd7a2" providerId="ADAL" clId="{EEC3FC91-5A76-42CE-9802-F3FA489E2AF5}" dt="2018-05-08T06:08:07.801" v="411" actId="478"/>
          <ac:spMkLst>
            <pc:docMk/>
            <pc:sldMk cId="914532848" sldId="462"/>
            <ac:spMk id="3" creationId="{A11CB687-C496-4833-B7FA-AA7729E32604}"/>
          </ac:spMkLst>
        </pc:spChg>
        <pc:picChg chg="add mod">
          <ac:chgData name="Minsoo Bae" userId="c8874255-8272-4910-9dfe-7924198fd7a2" providerId="ADAL" clId="{EEC3FC91-5A76-42CE-9802-F3FA489E2AF5}" dt="2018-05-08T06:08:13.696" v="414" actId="1076"/>
          <ac:picMkLst>
            <pc:docMk/>
            <pc:sldMk cId="914532848" sldId="462"/>
            <ac:picMk id="5" creationId="{7C9E4DAD-4A5C-4170-B0B3-43CCF902F510}"/>
          </ac:picMkLst>
        </pc:picChg>
      </pc:sldChg>
      <pc:sldChg chg="addSp delSp modSp add">
        <pc:chgData name="Minsoo Bae" userId="c8874255-8272-4910-9dfe-7924198fd7a2" providerId="ADAL" clId="{EEC3FC91-5A76-42CE-9802-F3FA489E2AF5}" dt="2018-05-08T06:12:59.634" v="439" actId="20577"/>
        <pc:sldMkLst>
          <pc:docMk/>
          <pc:sldMk cId="3275261933" sldId="463"/>
        </pc:sldMkLst>
        <pc:spChg chg="mod">
          <ac:chgData name="Minsoo Bae" userId="c8874255-8272-4910-9dfe-7924198fd7a2" providerId="ADAL" clId="{EEC3FC91-5A76-42CE-9802-F3FA489E2AF5}" dt="2018-05-08T06:12:59.634" v="439" actId="20577"/>
          <ac:spMkLst>
            <pc:docMk/>
            <pc:sldMk cId="3275261933" sldId="463"/>
            <ac:spMk id="2" creationId="{D04F0823-B480-45C8-AC01-694C94656E5E}"/>
          </ac:spMkLst>
        </pc:spChg>
        <pc:spChg chg="del">
          <ac:chgData name="Minsoo Bae" userId="c8874255-8272-4910-9dfe-7924198fd7a2" providerId="ADAL" clId="{EEC3FC91-5A76-42CE-9802-F3FA489E2AF5}" dt="2018-05-08T06:12:25.418" v="416" actId="478"/>
          <ac:spMkLst>
            <pc:docMk/>
            <pc:sldMk cId="3275261933" sldId="463"/>
            <ac:spMk id="3" creationId="{C332E736-F393-4A4D-966B-E43DB23BBD0F}"/>
          </ac:spMkLst>
        </pc:spChg>
        <pc:picChg chg="add mod">
          <ac:chgData name="Minsoo Bae" userId="c8874255-8272-4910-9dfe-7924198fd7a2" providerId="ADAL" clId="{EEC3FC91-5A76-42CE-9802-F3FA489E2AF5}" dt="2018-05-08T06:12:44.361" v="425" actId="14100"/>
          <ac:picMkLst>
            <pc:docMk/>
            <pc:sldMk cId="3275261933" sldId="463"/>
            <ac:picMk id="5" creationId="{7EDF30FF-FD8F-45B0-9170-4DBA7AF1CDDF}"/>
          </ac:picMkLst>
        </pc:picChg>
        <pc:picChg chg="add mod">
          <ac:chgData name="Minsoo Bae" userId="c8874255-8272-4910-9dfe-7924198fd7a2" providerId="ADAL" clId="{EEC3FC91-5A76-42CE-9802-F3FA489E2AF5}" dt="2018-05-08T06:12:50.708" v="427" actId="1076"/>
          <ac:picMkLst>
            <pc:docMk/>
            <pc:sldMk cId="3275261933" sldId="463"/>
            <ac:picMk id="7" creationId="{A97BBE90-ABA5-49AD-9D4D-2B7F76896473}"/>
          </ac:picMkLst>
        </pc:picChg>
      </pc:sldChg>
      <pc:sldChg chg="addSp delSp modSp add">
        <pc:chgData name="Minsoo Bae" userId="c8874255-8272-4910-9dfe-7924198fd7a2" providerId="ADAL" clId="{EEC3FC91-5A76-42CE-9802-F3FA489E2AF5}" dt="2018-05-08T06:27:33.739" v="607" actId="20577"/>
        <pc:sldMkLst>
          <pc:docMk/>
          <pc:sldMk cId="1978021598" sldId="464"/>
        </pc:sldMkLst>
        <pc:spChg chg="mod">
          <ac:chgData name="Minsoo Bae" userId="c8874255-8272-4910-9dfe-7924198fd7a2" providerId="ADAL" clId="{EEC3FC91-5A76-42CE-9802-F3FA489E2AF5}" dt="2018-05-08T06:27:33.739" v="607" actId="20577"/>
          <ac:spMkLst>
            <pc:docMk/>
            <pc:sldMk cId="1978021598" sldId="464"/>
            <ac:spMk id="2" creationId="{3E8A0C28-4B66-4C24-A6B2-A78615728E53}"/>
          </ac:spMkLst>
        </pc:spChg>
        <pc:spChg chg="del">
          <ac:chgData name="Minsoo Bae" userId="c8874255-8272-4910-9dfe-7924198fd7a2" providerId="ADAL" clId="{EEC3FC91-5A76-42CE-9802-F3FA489E2AF5}" dt="2018-05-08T06:24:14.983" v="460" actId="478"/>
          <ac:spMkLst>
            <pc:docMk/>
            <pc:sldMk cId="1978021598" sldId="464"/>
            <ac:spMk id="3" creationId="{3864F493-D28D-44A6-B95B-3082A5CC81A9}"/>
          </ac:spMkLst>
        </pc:spChg>
        <pc:spChg chg="add mod">
          <ac:chgData name="Minsoo Bae" userId="c8874255-8272-4910-9dfe-7924198fd7a2" providerId="ADAL" clId="{EEC3FC91-5A76-42CE-9802-F3FA489E2AF5}" dt="2018-05-08T06:25:18.823" v="571" actId="1038"/>
          <ac:spMkLst>
            <pc:docMk/>
            <pc:sldMk cId="1978021598" sldId="464"/>
            <ac:spMk id="4" creationId="{CD55AC2C-6538-4B7B-A123-44D8162540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C600E-3E0E-8245-90F7-26CF5AA129D7}" type="datetimeFigureOut">
              <a:rPr lang="en-US" smtClean="0"/>
              <a:t>5/8/2018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55920-06C3-614B-8A2D-7DD578D7F7E8}" type="slidenum">
              <a:rPr lang="en-US" smtClean="0"/>
              <a:t>‹#›</a:t>
            </a:fld>
            <a:endParaRPr lang="en-US"/>
          </a:p>
        </p:txBody>
      </p:sp>
    </p:spTree>
    <p:extLst>
      <p:ext uri="{BB962C8B-B14F-4D97-AF65-F5344CB8AC3E}">
        <p14:creationId xmlns:p14="http://schemas.microsoft.com/office/powerpoint/2010/main" val="1312738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blogs.microsoft.com/next/2016/10/17/the_moonshot_that_succeeded/"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zure.microsoft.com/en-us/services/cognitive-services/?v=17.25c"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s.microsoft.com/next/2017/06/01/microsoft-releases-open-source-toolkit-to-accelerate-deep-learning/#YfZdpuTh7hX2alQK.99"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55920-06C3-614B-8A2D-7DD578D7F7E8}" type="slidenum">
              <a:rPr lang="en-US" smtClean="0"/>
              <a:t>1</a:t>
            </a:fld>
            <a:endParaRPr lang="en-US"/>
          </a:p>
        </p:txBody>
      </p:sp>
    </p:spTree>
    <p:extLst>
      <p:ext uri="{BB962C8B-B14F-4D97-AF65-F5344CB8AC3E}">
        <p14:creationId xmlns:p14="http://schemas.microsoft.com/office/powerpoint/2010/main" val="3757561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1" dirty="0"/>
              <a:t>Notes:</a:t>
            </a:r>
          </a:p>
          <a:p>
            <a:pPr marL="171450" indent="-171450">
              <a:buFont typeface="Arial"/>
              <a:buChar char="•"/>
            </a:pPr>
            <a:r>
              <a:rPr lang="en-US" dirty="0"/>
              <a:t>Private</a:t>
            </a:r>
            <a:r>
              <a:rPr lang="en-US" baseline="0" dirty="0"/>
              <a:t> Cloud (also known as internal cloud): </a:t>
            </a:r>
          </a:p>
          <a:p>
            <a:pPr marL="628650" lvl="1" indent="-171450">
              <a:buFont typeface="Arial"/>
              <a:buChar char="•"/>
            </a:pPr>
            <a:r>
              <a:rPr lang="en-US" baseline="0" dirty="0"/>
              <a:t>This deployment model of cloud computing is implemented on a cloud-based secure environment and access is restricted to authorized users only. </a:t>
            </a:r>
          </a:p>
          <a:p>
            <a:pPr marL="628650" lvl="1" indent="-171450">
              <a:buFont typeface="Arial"/>
              <a:buChar char="•"/>
            </a:pPr>
            <a:r>
              <a:rPr lang="en-US" baseline="0" dirty="0"/>
              <a:t>Utilizing this model provides organizations the opportunity to control their data and establish their own security measures.</a:t>
            </a:r>
          </a:p>
          <a:p>
            <a:pPr marL="171450" indent="-171450">
              <a:buFont typeface="Arial"/>
              <a:buChar char="•"/>
            </a:pPr>
            <a:endParaRPr lang="en-US" baseline="0" dirty="0"/>
          </a:p>
          <a:p>
            <a:pPr marL="171450" indent="-171450">
              <a:buFont typeface="Arial"/>
              <a:buChar char="•"/>
            </a:pPr>
            <a:r>
              <a:rPr lang="en-US" baseline="0" dirty="0"/>
              <a:t>Public Cloud: </a:t>
            </a:r>
          </a:p>
          <a:p>
            <a:pPr marL="628650" lvl="1" indent="-171450">
              <a:buFont typeface="Arial"/>
              <a:buChar char="•"/>
            </a:pPr>
            <a:r>
              <a:rPr lang="en-US" baseline="0" dirty="0"/>
              <a:t>Cloud services are delivered over a network (Internet) and are open for public usage.</a:t>
            </a:r>
          </a:p>
          <a:p>
            <a:pPr marL="171450" indent="-171450">
              <a:buFont typeface="Arial"/>
              <a:buChar char="•"/>
            </a:pPr>
            <a:endParaRPr lang="en-US" baseline="0" dirty="0"/>
          </a:p>
          <a:p>
            <a:pPr marL="171450" indent="-171450">
              <a:buFont typeface="Arial"/>
              <a:buChar char="•"/>
            </a:pPr>
            <a:r>
              <a:rPr lang="en-US" baseline="0" dirty="0"/>
              <a:t>Community Cloud:  </a:t>
            </a:r>
          </a:p>
          <a:p>
            <a:pPr marL="628650" lvl="1" indent="-171450">
              <a:buFont typeface="Arial"/>
              <a:buChar char="•"/>
            </a:pPr>
            <a:r>
              <a:rPr lang="en-US" baseline="0" dirty="0"/>
              <a:t>This deployment method represents a cloud computing model somewhere between public and private. </a:t>
            </a:r>
          </a:p>
          <a:p>
            <a:pPr marL="628650" lvl="1" indent="-171450">
              <a:buFont typeface="Arial"/>
              <a:buChar char="•"/>
            </a:pPr>
            <a:r>
              <a:rPr lang="en-US" baseline="0" dirty="0"/>
              <a:t>Setup is mutually shared between organizations with shared interest (such as banks or trading firms) and access is restricted to these organizations.</a:t>
            </a:r>
          </a:p>
          <a:p>
            <a:pPr marL="628650" lvl="1" indent="-171450">
              <a:buFont typeface="Arial"/>
              <a:buChar char="•"/>
            </a:pPr>
            <a:r>
              <a:rPr lang="en-US" baseline="0" dirty="0"/>
              <a:t>Private Access</a:t>
            </a:r>
          </a:p>
          <a:p>
            <a:pPr marL="171450" indent="-171450">
              <a:buFont typeface="Arial"/>
              <a:buChar char="•"/>
            </a:pPr>
            <a:endParaRPr lang="en-US" baseline="0" dirty="0"/>
          </a:p>
          <a:p>
            <a:pPr marL="171450" indent="-171450">
              <a:buFont typeface="Arial"/>
              <a:buChar char="•"/>
            </a:pPr>
            <a:r>
              <a:rPr lang="en-US" baseline="0" dirty="0"/>
              <a:t>Hybrid:  </a:t>
            </a:r>
          </a:p>
          <a:p>
            <a:pPr marL="628650" lvl="1" indent="-171450">
              <a:buFont typeface="Arial"/>
              <a:buChar char="•"/>
            </a:pPr>
            <a:r>
              <a:rPr lang="en-US" baseline="0" dirty="0"/>
              <a:t>A combination of all of the above, comprising multiple servers dedicated to either private or public access.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10</a:t>
            </a:fld>
            <a:endParaRPr lang="en-US"/>
          </a:p>
        </p:txBody>
      </p:sp>
    </p:spTree>
    <p:extLst>
      <p:ext uri="{BB962C8B-B14F-4D97-AF65-F5344CB8AC3E}">
        <p14:creationId xmlns:p14="http://schemas.microsoft.com/office/powerpoint/2010/main" val="3097854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1" dirty="0"/>
              <a:t>Notes:</a:t>
            </a:r>
          </a:p>
          <a:p>
            <a:pPr marL="171450" indent="-171450">
              <a:buFont typeface="Arial"/>
              <a:buChar char="•"/>
            </a:pPr>
            <a:r>
              <a:rPr lang="en-US" b="0" dirty="0"/>
              <a:t>Cloud computing is becoming very popular because they are flexible, reliable and cost effective. Items in this slide are categorized into one of these characteristics below:</a:t>
            </a:r>
            <a:endParaRPr lang="en-US" dirty="0"/>
          </a:p>
          <a:p>
            <a:pPr marL="628650" lvl="1" indent="-171450">
              <a:buFont typeface="Arial"/>
              <a:buChar char="•"/>
            </a:pPr>
            <a:r>
              <a:rPr lang="en-US" dirty="0"/>
              <a:t>Flexibility</a:t>
            </a:r>
          </a:p>
          <a:p>
            <a:pPr marL="1085850" lvl="2" indent="-171450">
              <a:buFont typeface="Arial"/>
              <a:buChar char="•"/>
            </a:pPr>
            <a:r>
              <a:rPr lang="en-US" dirty="0"/>
              <a:t>Scale up and down to meet organization requirements</a:t>
            </a:r>
            <a:r>
              <a:rPr lang="en-US" baseline="0" dirty="0"/>
              <a:t> and pay as you go</a:t>
            </a:r>
          </a:p>
          <a:p>
            <a:pPr marL="1085850" lvl="2" indent="-171450">
              <a:buFont typeface="Arial"/>
              <a:buChar char="•"/>
            </a:pPr>
            <a:r>
              <a:rPr lang="en-US" baseline="0" dirty="0"/>
              <a:t>Charge for services on a fine grain level such as usage hours, </a:t>
            </a:r>
            <a:r>
              <a:rPr lang="en-US" baseline="0" dirty="0" err="1"/>
              <a:t>Gbytes</a:t>
            </a:r>
            <a:r>
              <a:rPr lang="en-US" baseline="0" dirty="0"/>
              <a:t> used, etc.</a:t>
            </a:r>
          </a:p>
          <a:p>
            <a:pPr marL="1085850" lvl="2" indent="-171450">
              <a:buFont typeface="Arial"/>
              <a:buChar char="•"/>
            </a:pPr>
            <a:r>
              <a:rPr lang="en-US" baseline="0" dirty="0"/>
              <a:t>Easy and agile to deploy</a:t>
            </a:r>
          </a:p>
          <a:p>
            <a:pPr marL="1085850" lvl="2" indent="-171450">
              <a:buFont typeface="Arial"/>
              <a:buChar char="•"/>
            </a:pPr>
            <a:r>
              <a:rPr lang="en-US" baseline="0" dirty="0"/>
              <a:t>Highly automated</a:t>
            </a:r>
          </a:p>
          <a:p>
            <a:pPr marL="1085850" lvl="2" indent="-171450">
              <a:buFont typeface="Arial"/>
              <a:buChar char="•"/>
            </a:pPr>
            <a:r>
              <a:rPr lang="en-US" baseline="0" dirty="0"/>
              <a:t>Device- and location-independent</a:t>
            </a:r>
          </a:p>
          <a:p>
            <a:pPr marL="1085850" lvl="2" indent="-171450">
              <a:buFont typeface="Arial"/>
              <a:buChar char="•"/>
            </a:pPr>
            <a:endParaRPr lang="en-US" dirty="0"/>
          </a:p>
          <a:p>
            <a:pPr marL="628650" lvl="1" indent="-171450">
              <a:buFont typeface="Arial"/>
              <a:buChar char="•"/>
            </a:pPr>
            <a:r>
              <a:rPr lang="en-US" dirty="0"/>
              <a:t>Reliability</a:t>
            </a:r>
          </a:p>
          <a:p>
            <a:pPr marL="1085850" lvl="2" indent="-171450">
              <a:buFont typeface="Arial"/>
              <a:buChar char="•"/>
            </a:pPr>
            <a:r>
              <a:rPr lang="en-US" dirty="0"/>
              <a:t>24x7 support</a:t>
            </a:r>
          </a:p>
          <a:p>
            <a:pPr marL="1085850" lvl="2" indent="-171450">
              <a:buFont typeface="Arial"/>
              <a:buChar char="•"/>
            </a:pPr>
            <a:r>
              <a:rPr lang="en-US" dirty="0"/>
              <a:t>Vendor responsible for hardware</a:t>
            </a:r>
            <a:r>
              <a:rPr lang="en-US" baseline="0" dirty="0"/>
              <a:t> maintenance</a:t>
            </a:r>
          </a:p>
          <a:p>
            <a:pPr marL="1085850" lvl="2" indent="-171450">
              <a:buFont typeface="Arial"/>
              <a:buChar char="•"/>
            </a:pPr>
            <a:r>
              <a:rPr lang="en-US" baseline="0" dirty="0"/>
              <a:t>Vendor responsible for software updates and maintenance for </a:t>
            </a:r>
            <a:r>
              <a:rPr lang="en-US" baseline="0" dirty="0" err="1"/>
              <a:t>SaaS</a:t>
            </a:r>
            <a:r>
              <a:rPr lang="en-US" baseline="0" dirty="0"/>
              <a:t> model</a:t>
            </a:r>
            <a:endParaRPr lang="en-US" dirty="0"/>
          </a:p>
          <a:p>
            <a:pPr marL="628650" lvl="1" indent="-171450">
              <a:buFont typeface="Arial"/>
              <a:buChar char="•"/>
            </a:pPr>
            <a:r>
              <a:rPr lang="en-US" dirty="0"/>
              <a:t>Cost</a:t>
            </a:r>
          </a:p>
          <a:p>
            <a:pPr marL="1085850" lvl="2" indent="-171450">
              <a:buFont typeface="Arial"/>
              <a:buChar char="•"/>
            </a:pPr>
            <a:r>
              <a:rPr lang="en-US" dirty="0"/>
              <a:t>Reduce total cost of ownership (TCO)</a:t>
            </a:r>
          </a:p>
          <a:p>
            <a:pPr marL="1085850" lvl="2" indent="-171450">
              <a:buFont typeface="Arial"/>
              <a:buChar char="•"/>
            </a:pPr>
            <a:r>
              <a:rPr lang="en-US" dirty="0"/>
              <a:t>Free up internal resources</a:t>
            </a:r>
          </a:p>
          <a:p>
            <a:pPr marL="1085850" lvl="2" indent="-171450">
              <a:buFont typeface="Arial"/>
              <a:buChar char="•"/>
            </a:pPr>
            <a:r>
              <a:rPr lang="en-US" dirty="0"/>
              <a:t>Lower capital expenditure</a:t>
            </a:r>
          </a:p>
          <a:p>
            <a:pPr lvl="1"/>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11</a:t>
            </a:fld>
            <a:endParaRPr lang="en-US"/>
          </a:p>
        </p:txBody>
      </p:sp>
    </p:spTree>
    <p:extLst>
      <p:ext uri="{BB962C8B-B14F-4D97-AF65-F5344CB8AC3E}">
        <p14:creationId xmlns:p14="http://schemas.microsoft.com/office/powerpoint/2010/main" val="2847201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b="1" i="0" kern="1200" dirty="0">
                <a:solidFill>
                  <a:schemeClr val="tx1"/>
                </a:solidFill>
                <a:effectLst/>
                <a:latin typeface="+mn-lt"/>
                <a:ea typeface="+mn-ea"/>
                <a:cs typeface="+mn-cs"/>
              </a:rPr>
              <a:t>Notes:</a:t>
            </a:r>
          </a:p>
          <a:p>
            <a:pPr marL="171450" indent="-171450">
              <a:buFont typeface="Arial"/>
              <a:buChar char="•"/>
            </a:pPr>
            <a:r>
              <a:rPr lang="en-US" sz="1200" b="0" i="0" kern="1200" dirty="0">
                <a:solidFill>
                  <a:schemeClr val="tx1"/>
                </a:solidFill>
                <a:effectLst/>
                <a:latin typeface="+mn-lt"/>
                <a:ea typeface="+mn-ea"/>
                <a:cs typeface="+mn-cs"/>
              </a:rPr>
              <a:t>This slide and the next three show typical</a:t>
            </a:r>
            <a:r>
              <a:rPr lang="en-US" sz="1200" b="0" i="0" kern="1200" baseline="0" dirty="0">
                <a:solidFill>
                  <a:schemeClr val="tx1"/>
                </a:solidFill>
                <a:effectLst/>
                <a:latin typeface="+mn-lt"/>
                <a:ea typeface="+mn-ea"/>
                <a:cs typeface="+mn-cs"/>
              </a:rPr>
              <a:t> computing patterns of enterprise organizations. In-house resources are often detrimentally affected by these patterns of usage. </a:t>
            </a:r>
            <a:r>
              <a:rPr lang="en-US" sz="1200" baseline="0" dirty="0">
                <a:solidFill>
                  <a:schemeClr val="tx1">
                    <a:alpha val="99000"/>
                  </a:schemeClr>
                </a:solidFill>
                <a:ea typeface="Kozuka Gothic Pro R" pitchFamily="34" charset="-128"/>
              </a:rPr>
              <a:t>These computing patterns illustrate the advantages of organizations moving to cloud computing services to meet their IT resource requirements.</a:t>
            </a:r>
            <a:r>
              <a:rPr lang="en-US" sz="1200" dirty="0">
                <a:solidFill>
                  <a:schemeClr val="tx1">
                    <a:alpha val="99000"/>
                  </a:schemeClr>
                </a:solidFill>
                <a:ea typeface="Kozuka Gothic Pro R" pitchFamily="34" charset="-128"/>
              </a:rPr>
              <a:t> </a:t>
            </a:r>
          </a:p>
          <a:p>
            <a:pPr marL="171450" indent="-171450">
              <a:buFont typeface="Arial"/>
              <a:buChar char="•"/>
            </a:pPr>
            <a:endParaRPr lang="en-US" sz="1200" b="0" i="0" kern="1200" baseline="0" dirty="0">
              <a:solidFill>
                <a:schemeClr val="tx1"/>
              </a:solidFill>
              <a:effectLst/>
              <a:latin typeface="+mn-lt"/>
              <a:ea typeface="+mn-ea"/>
              <a:cs typeface="+mn-cs"/>
            </a:endParaRPr>
          </a:p>
          <a:p>
            <a:pPr marL="171450" indent="-171450">
              <a:buFont typeface="Arial"/>
              <a:buChar char="•"/>
            </a:pPr>
            <a:r>
              <a:rPr lang="en-US" sz="1200" b="0" i="0" kern="1200" baseline="0" dirty="0">
                <a:solidFill>
                  <a:schemeClr val="tx1"/>
                </a:solidFill>
                <a:effectLst/>
                <a:latin typeface="+mn-lt"/>
                <a:ea typeface="+mn-ea"/>
                <a:cs typeface="+mn-cs"/>
              </a:rPr>
              <a:t>On and off workloads (e.g., batch jobs):</a:t>
            </a:r>
            <a:r>
              <a:rPr lang="en-US" sz="1200" dirty="0">
                <a:solidFill>
                  <a:schemeClr val="tx1">
                    <a:alpha val="99000"/>
                  </a:schemeClr>
                </a:solidFill>
                <a:ea typeface="Kozuka Gothic Pro R" pitchFamily="34" charset="-128"/>
              </a:rPr>
              <a:t>Over-provisioned capacity is wasted. Time to market can be cumbersome.</a:t>
            </a:r>
          </a:p>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12</a:t>
            </a:fld>
            <a:endParaRPr lang="en-US"/>
          </a:p>
        </p:txBody>
      </p:sp>
    </p:spTree>
    <p:extLst>
      <p:ext uri="{BB962C8B-B14F-4D97-AF65-F5344CB8AC3E}">
        <p14:creationId xmlns:p14="http://schemas.microsoft.com/office/powerpoint/2010/main" val="230733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a:buChar char="•"/>
            </a:pPr>
            <a:r>
              <a:rPr lang="en-US" dirty="0"/>
              <a:t>Instructors should not attempt to explain each and every service type shown on the slide.  Azure services will be more fully explored in Module 1 lessons 3 and 4. This slide is a demonstration to students that the Azure services can be broken up into various categories (i.e., PaaS, IaaS, and administrative) and subcategories (i.e., Compute, Web and Mobile, Developer, etc.)</a:t>
            </a:r>
          </a:p>
          <a:p>
            <a:pPr marL="171450" indent="-171450">
              <a:buFont typeface="Arial"/>
              <a:buChar char="•"/>
            </a:pPr>
            <a:endParaRPr lang="en-US" dirty="0"/>
          </a:p>
          <a:p>
            <a:pPr marL="171450" indent="-171450">
              <a:buFont typeface="Arial"/>
              <a:buChar char="•"/>
            </a:pPr>
            <a:r>
              <a:rPr lang="en-US" dirty="0"/>
              <a:t>Azure</a:t>
            </a:r>
            <a:r>
              <a:rPr lang="en-US" baseline="0" dirty="0"/>
              <a:t> is a comprehensive platform, with a smorgasbord of elements and services.</a:t>
            </a:r>
          </a:p>
          <a:p>
            <a:pPr marL="628650" lvl="1" indent="-171450">
              <a:buFont typeface="Arial"/>
              <a:buChar char="•"/>
            </a:pPr>
            <a:r>
              <a:rPr lang="en-US" baseline="0" dirty="0"/>
              <a:t>The core infrastructure services are shown at the bottom of the slide.</a:t>
            </a:r>
          </a:p>
          <a:p>
            <a:pPr marL="628650" lvl="1" indent="-171450">
              <a:buFont typeface="Arial"/>
              <a:buChar char="•"/>
            </a:pPr>
            <a:r>
              <a:rPr lang="en-US" baseline="0" dirty="0"/>
              <a:t>The middle layer offers services that are more oriented towards enterprise or private development with services to gather, massage and display data for example.</a:t>
            </a:r>
          </a:p>
          <a:p>
            <a:pPr marL="628650" lvl="1" indent="-171450">
              <a:buFont typeface="Arial"/>
              <a:buChar char="•"/>
            </a:pPr>
            <a:r>
              <a:rPr lang="en-US" baseline="0" dirty="0"/>
              <a:t>The Web and Mobile and Developer Services shown at the top are oriented more for the development of end-user software and services that can be developed, tested, and deployed under the Azure platform.</a:t>
            </a:r>
          </a:p>
          <a:p>
            <a:pPr marL="628650" lvl="1" indent="-171450">
              <a:buFont typeface="Arial"/>
              <a:buChar char="•"/>
            </a:pPr>
            <a:endParaRPr lang="en-US" baseline="0" dirty="0"/>
          </a:p>
          <a:p>
            <a:pPr marL="0" lvl="0" indent="0">
              <a:lnSpc>
                <a:spcPct val="100000"/>
              </a:lnSpc>
              <a:buFont typeface="Arial"/>
              <a:buNone/>
            </a:pPr>
            <a:r>
              <a:rPr lang="en-US" b="1" baseline="0" dirty="0"/>
              <a:t>References:</a:t>
            </a:r>
          </a:p>
          <a:p>
            <a:pPr marL="0" lvl="0" indent="0">
              <a:lnSpc>
                <a:spcPct val="100000"/>
              </a:lnSpc>
              <a:buFont typeface="Arial"/>
              <a:buNone/>
            </a:pPr>
            <a:r>
              <a:rPr lang="en-US" b="0" baseline="0" dirty="0"/>
              <a:t>Image Source: https://</a:t>
            </a:r>
            <a:r>
              <a:rPr lang="en-US" b="0" baseline="0" dirty="0" err="1"/>
              <a:t>blogs.msdn.microsoft.com</a:t>
            </a:r>
            <a:r>
              <a:rPr lang="en-US" b="0" baseline="0" dirty="0"/>
              <a:t>/</a:t>
            </a:r>
            <a:r>
              <a:rPr lang="en-US" b="0" baseline="0" dirty="0" err="1"/>
              <a:t>niallsblog</a:t>
            </a:r>
            <a:r>
              <a:rPr lang="en-US" b="0" baseline="0" dirty="0"/>
              <a:t>/2015/05/18/running-a-high-volume-website-on-azure-infrastructure-services/</a:t>
            </a:r>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latin typeface="맑은 고딕"/>
              </a:rPr>
              <a:pPr/>
              <a:t>13</a:t>
            </a:fld>
            <a:endParaRPr lang="en-US">
              <a:solidFill>
                <a:prstClr val="black"/>
              </a:solidFill>
              <a:latin typeface="맑은 고딕"/>
            </a:endParaRPr>
          </a:p>
        </p:txBody>
      </p:sp>
    </p:spTree>
    <p:extLst>
      <p:ext uri="{BB962C8B-B14F-4D97-AF65-F5344CB8AC3E}">
        <p14:creationId xmlns:p14="http://schemas.microsoft.com/office/powerpoint/2010/main" val="230929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potential for the future of AI is limitless, but let’s talk about what exists today that can drive real value for you (business, consumer, society depending on audience).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8F7CFC-B5DB-460C-9D61-1BE996B02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729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offers AI products and solutions across three core areas: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AI Platform</a:t>
            </a:r>
            <a:r>
              <a:rPr lang="en-US" sz="1200" kern="1200" dirty="0">
                <a:solidFill>
                  <a:schemeClr val="tx1"/>
                </a:solidFill>
                <a:effectLst/>
                <a:latin typeface="+mn-lt"/>
                <a:ea typeface="+mn-ea"/>
                <a:cs typeface="+mn-cs"/>
              </a:rPr>
              <a:t>: Everything you need for faster, more flexible AI innovation. Powerful tools and services that accelerate the development of AI solutions; and Azure infrastructure for virtually infinite scale. </a:t>
            </a:r>
          </a:p>
          <a:p>
            <a:r>
              <a:rPr lang="en-US" sz="1200" i="1" kern="1200" dirty="0">
                <a:solidFill>
                  <a:schemeClr val="tx1"/>
                </a:solidFill>
                <a:effectLst/>
                <a:latin typeface="+mn-lt"/>
                <a:ea typeface="+mn-ea"/>
                <a:cs typeface="+mn-cs"/>
              </a:rPr>
              <a:t>Additional examples:  </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Cognitive Services</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Bot Framework</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Cortana Devices SDK</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Cognitive Toolkit</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Azure Machine Learning</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Azure N Series</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FPGA</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Intelligent products</a:t>
            </a:r>
            <a:r>
              <a:rPr lang="en-US" sz="1200" kern="1200" dirty="0">
                <a:solidFill>
                  <a:schemeClr val="tx1"/>
                </a:solidFill>
                <a:effectLst/>
                <a:latin typeface="+mn-lt"/>
                <a:ea typeface="+mn-ea"/>
                <a:cs typeface="+mn-cs"/>
              </a:rPr>
              <a:t>: We’re building products with AI at their core including Bing and Cortana and infusing AI into the products that millions of people use every day, from Office 365, Dynamics 365 and more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kern="1200" dirty="0">
                <a:solidFill>
                  <a:schemeClr val="tx1"/>
                </a:solidFill>
                <a:effectLst/>
                <a:latin typeface="+mn-lt"/>
                <a:ea typeface="+mn-ea"/>
                <a:cs typeface="+mn-cs"/>
              </a:rPr>
              <a:t>Additional examples:  </a:t>
            </a:r>
          </a:p>
          <a:p>
            <a:pPr marL="171450" indent="-171450">
              <a:buFont typeface="Arial" panose="020B0604020202020204" pitchFamily="34" charset="0"/>
              <a:buChar char="•"/>
            </a:pPr>
            <a:r>
              <a:rPr lang="en-US" sz="1200" i="1" kern="1200" dirty="0">
                <a:solidFill>
                  <a:schemeClr val="tx1"/>
                </a:solidFill>
                <a:effectLst/>
                <a:latin typeface="+mn-lt"/>
                <a:ea typeface="+mn-ea"/>
                <a:cs typeface="+mn-cs"/>
              </a:rPr>
              <a:t>Office 365 </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Dynamics 365</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SwiftKey</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Pix</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Skype</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Bing</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Windows photos</a:t>
            </a:r>
          </a:p>
          <a:p>
            <a:pPr marL="171450" lvl="0" indent="-171450">
              <a:buFont typeface="Arial" panose="020B0604020202020204" pitchFamily="34" charset="0"/>
              <a:buChar char="•"/>
            </a:pPr>
            <a:r>
              <a:rPr lang="en-US" sz="1200" i="1" kern="1200" dirty="0">
                <a:solidFill>
                  <a:schemeClr val="tx1"/>
                </a:solidFill>
                <a:effectLst/>
                <a:latin typeface="+mn-lt"/>
                <a:ea typeface="+mn-ea"/>
                <a:cs typeface="+mn-cs"/>
              </a:rPr>
              <a:t>Cortana</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AI business solutions:</a:t>
            </a:r>
            <a:r>
              <a:rPr lang="en-US" sz="1200" kern="1200" dirty="0">
                <a:solidFill>
                  <a:schemeClr val="tx1"/>
                </a:solidFill>
                <a:effectLst/>
                <a:latin typeface="+mn-lt"/>
                <a:ea typeface="+mn-ea"/>
                <a:cs typeface="+mn-cs"/>
              </a:rPr>
              <a:t> We’re working to create solutions for each industry and vertical—easy-to-use accelerators, templates, and custom-built solutions to empower your business.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8F7CFC-B5DB-460C-9D61-1BE996B02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152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the Azure platform and productivity services, you can create the next generation of applications that span an intelligent cloud and an intelligent edge powered by AI.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8F7CFC-B5DB-460C-9D61-1BE996B02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890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Infrastructure</a:t>
            </a:r>
            <a:r>
              <a:rPr lang="en-US" dirty="0"/>
              <a:t>: Microsoft provides a </a:t>
            </a:r>
            <a:r>
              <a:rPr lang="en-US" dirty="0">
                <a:hlinkClick r:id="" action="ppaction://noaction"/>
              </a:rPr>
              <a:t>variety of services and tools, </a:t>
            </a:r>
            <a:r>
              <a:rPr lang="en-US" dirty="0"/>
              <a:t>backed by a best-of-breed infrastructure with enterprise grade security, availability, compliance and manageability, for developers and data scientists to build and deploy AI-infused applications.  Developers can harness the power of Azure’s infinite scale infrastructure and use integrated services to incorporate AI on their data platforms, such as Azure </a:t>
            </a:r>
            <a:r>
              <a:rPr lang="en-US" dirty="0" err="1"/>
              <a:t>DataLake</a:t>
            </a:r>
            <a:r>
              <a:rPr lang="en-US" dirty="0"/>
              <a:t> and Cosmos DB. </a:t>
            </a:r>
            <a:r>
              <a:rPr lang="en-US" sz="1200" kern="1200" dirty="0">
                <a:solidFill>
                  <a:schemeClr val="tx1"/>
                </a:solidFill>
                <a:effectLst/>
                <a:latin typeface="+mn-lt"/>
                <a:ea typeface="+mn-ea"/>
                <a:cs typeface="+mn-cs"/>
              </a:rPr>
              <a:t>All of these tools run on Microsoft’s Azure cloud computing platform, which now spans </a:t>
            </a:r>
            <a:r>
              <a:rPr lang="en-US" sz="1200" u="sng" kern="1200" dirty="0">
                <a:solidFill>
                  <a:schemeClr val="tx1"/>
                </a:solidFill>
                <a:effectLst/>
                <a:latin typeface="+mn-lt"/>
                <a:ea typeface="+mn-ea"/>
                <a:cs typeface="+mn-cs"/>
                <a:hlinkClick r:id="rId3"/>
              </a:rPr>
              <a:t>36 regions around the world</a:t>
            </a:r>
            <a:r>
              <a:rPr lang="en-US" sz="1200" kern="1200" dirty="0">
                <a:solidFill>
                  <a:schemeClr val="tx1"/>
                </a:solidFill>
                <a:effectLst/>
                <a:latin typeface="+mn-lt"/>
                <a:ea typeface="+mn-ea"/>
                <a:cs typeface="+mn-cs"/>
              </a:rPr>
              <a:t> and provides the backbone for many customers who are developing and running AI-infused products and services.</a:t>
            </a:r>
          </a:p>
          <a:p>
            <a:pPr>
              <a:defRPr/>
            </a:pPr>
            <a:endParaRPr lang="en-US" dirty="0">
              <a:solidFill>
                <a:srgbClr val="FFFFFF"/>
              </a:solidFill>
            </a:endParaRPr>
          </a:p>
          <a:p>
            <a:pPr>
              <a:defRPr/>
            </a:pPr>
            <a:r>
              <a:rPr lang="en-US" dirty="0"/>
              <a:t>Microsoft also is incorporating reprogrammable computer chips called Field Programmable Gateway Arrays (FPGAs) into Azure, as part of a long-term effort to build </a:t>
            </a:r>
            <a:r>
              <a:rPr lang="en-US" dirty="0">
                <a:hlinkClick r:id="rId4"/>
              </a:rPr>
              <a:t>an AI supercomputer in the cloud</a:t>
            </a:r>
            <a:r>
              <a:rPr lang="en-US" dirty="0"/>
              <a:t>. FPGAs make computing in the cloud faster and more efficient because you can write algorithms directly onto the hardware, instead of using potentially less efficient software as the middle man.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8F7CFC-B5DB-460C-9D61-1BE996B02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640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Services</a:t>
            </a:r>
            <a:r>
              <a:rPr lang="en-US" dirty="0"/>
              <a:t>: Think of these as the building blocks of AI. We have the most comprehensive set of AI services, and they can be infused into applications with just a few lines of code.  More than 760,000 developers from 60 countries are using </a:t>
            </a:r>
            <a:r>
              <a:rPr lang="en-US" dirty="0">
                <a:hlinkClick r:id="rId3"/>
              </a:rPr>
              <a:t>Cognitive Services</a:t>
            </a:r>
            <a:r>
              <a:rPr lang="en-US" dirty="0"/>
              <a:t> to build apps that do things like recognize gestures, convert speech into text or identify, caption and moderate images. </a:t>
            </a:r>
          </a:p>
          <a:p>
            <a:pPr>
              <a:defRPr/>
            </a:pPr>
            <a:endParaRPr lang="en-US" dirty="0">
              <a:solidFill>
                <a:srgbClr val="FFFFFF"/>
              </a:solidFill>
            </a:endParaRPr>
          </a:p>
          <a:p>
            <a:pPr>
              <a:defRPr/>
            </a:pPr>
            <a:r>
              <a:rPr lang="en-US" dirty="0"/>
              <a:t>In addition, more than 240,000 developers have signed up to use Azure Bot Service to create bots that can interact naturally with customers on websites and in apps.</a:t>
            </a:r>
          </a:p>
          <a:p>
            <a:pPr>
              <a:defRPr/>
            </a:pPr>
            <a:r>
              <a:rPr lang="en-US" dirty="0"/>
              <a:t>Microsoft also uses bots to help its own users, in products such as Microsoft Teams and Skype. There are also more than 100 million people interacting with our own social chatbots, including XiaoIce in China, </a:t>
            </a:r>
            <a:r>
              <a:rPr lang="en-US" dirty="0" err="1"/>
              <a:t>Rinna</a:t>
            </a:r>
            <a:r>
              <a:rPr lang="en-US" dirty="0"/>
              <a:t> in Japan and Zo in the United States. XiaoIce has become so popular that she’s even hosting a morning news program and has written a highly acclaimed book of poetry.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8F7CFC-B5DB-460C-9D61-1BE996B02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073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Tools:  </a:t>
            </a:r>
            <a:r>
              <a:rPr lang="en-US" dirty="0"/>
              <a:t>We provide developers with a rich set of tools to simplify development, such as Visual Studio Code Tools for AI. We also make the </a:t>
            </a:r>
            <a:r>
              <a:rPr lang="en-US" dirty="0">
                <a:hlinkClick r:id="rId3"/>
              </a:rPr>
              <a:t>Microsoft Cognitive Toolkit</a:t>
            </a:r>
            <a:r>
              <a:rPr lang="en-US" dirty="0"/>
              <a:t> — which is used across Microsoft to achieve breakthroughs in artificial intelligence using deep learning – freely available to the public via an open-source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8F7CFC-B5DB-460C-9D61-1BE996B02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713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55920-06C3-614B-8A2D-7DD578D7F7E8}" type="slidenum">
              <a:rPr lang="en-US" smtClean="0"/>
              <a:t>2</a:t>
            </a:fld>
            <a:endParaRPr lang="en-US"/>
          </a:p>
        </p:txBody>
      </p:sp>
    </p:spTree>
    <p:extLst>
      <p:ext uri="{BB962C8B-B14F-4D97-AF65-F5344CB8AC3E}">
        <p14:creationId xmlns:p14="http://schemas.microsoft.com/office/powerpoint/2010/main" val="44668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have three interconnected ambitions:</a:t>
            </a:r>
            <a:r>
              <a:rPr lang="en-US" sz="900" kern="1200" baseline="0" dirty="0">
                <a:solidFill>
                  <a:schemeClr val="tx1"/>
                </a:solidFill>
                <a:effectLst/>
                <a:latin typeface="Segoe UI Light" pitchFamily="34" charset="0"/>
                <a:ea typeface="+mn-ea"/>
                <a:cs typeface="+mn-cs"/>
              </a:rPr>
              <a:t> build an intelligent cloud platform, create more personal computing, and reinvent productivity and business processes. Each of these helps to overcome barriers to human progress, such as time, place and complexity.</a:t>
            </a:r>
          </a:p>
          <a:p>
            <a:endParaRPr lang="en-US" sz="900" kern="1200" baseline="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Perhaps our greatest barrier is that of information. We live in a world of information abundance, where every walk of life has changed because of access to and distribution of knowledge, and yet we are often constrained by our limited capacity to absorb it.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This is where AI comes in to play—we see it at the confluence of our ambitions.</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6700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5/8/2018 2:19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9072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[optional slide]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AI is a key enabler in helping us realize our mission as a company—to empower every person and organization on the planet to achieve more. This is why we will continue to invest in AI and democratize AI-- because we believe everyone should have access to the benefits of AI.</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[optional Microsoft’s Ambitions slide in appendix]</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6852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93424" marR="0" lvl="0" indent="0" algn="l" defTabSz="96492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8523"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8523" rtl="0" eaLnBrk="1" fontAlgn="auto" latinLnBrk="0" hangingPunct="1">
                <a:lnSpc>
                  <a:spcPct val="100000"/>
                </a:lnSpc>
                <a:spcBef>
                  <a:spcPts val="0"/>
                </a:spcBef>
                <a:spcAft>
                  <a:spcPts val="0"/>
                </a:spcAft>
                <a:buClrTx/>
                <a:buSzTx/>
                <a:buFontTx/>
                <a:buNone/>
                <a:tabLst/>
                <a:defRPr/>
              </a:pPr>
              <a:t>5/8/2018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85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852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8397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potential for the future of AI is limitless, but let’s talk about what exists today that can drive real value for you (business, consumer, society depending on audience).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8F7CFC-B5DB-460C-9D61-1BE996B02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877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potential for the future of AI is limitless, but let’s talk about what exists today that can drive real value for you (business, consumer, society depending on audience).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8F7CFC-B5DB-460C-9D61-1BE996B02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146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55920-06C3-614B-8A2D-7DD578D7F7E8}" type="slidenum">
              <a:rPr lang="en-US" smtClean="0"/>
              <a:t>30</a:t>
            </a:fld>
            <a:endParaRPr lang="en-US"/>
          </a:p>
        </p:txBody>
      </p:sp>
    </p:spTree>
    <p:extLst>
      <p:ext uri="{BB962C8B-B14F-4D97-AF65-F5344CB8AC3E}">
        <p14:creationId xmlns:p14="http://schemas.microsoft.com/office/powerpoint/2010/main" val="2374203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55920-06C3-614B-8A2D-7DD578D7F7E8}" type="slidenum">
              <a:rPr lang="en-US" smtClean="0"/>
              <a:t>31</a:t>
            </a:fld>
            <a:endParaRPr lang="en-US"/>
          </a:p>
        </p:txBody>
      </p:sp>
    </p:spTree>
    <p:extLst>
      <p:ext uri="{BB962C8B-B14F-4D97-AF65-F5344CB8AC3E}">
        <p14:creationId xmlns:p14="http://schemas.microsoft.com/office/powerpoint/2010/main" val="1675687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55920-06C3-614B-8A2D-7DD578D7F7E8}" type="slidenum">
              <a:rPr lang="en-US" smtClean="0"/>
              <a:t>32</a:t>
            </a:fld>
            <a:endParaRPr lang="en-US"/>
          </a:p>
        </p:txBody>
      </p:sp>
    </p:spTree>
    <p:extLst>
      <p:ext uri="{BB962C8B-B14F-4D97-AF65-F5344CB8AC3E}">
        <p14:creationId xmlns:p14="http://schemas.microsoft.com/office/powerpoint/2010/main" val="2322291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55920-06C3-614B-8A2D-7DD578D7F7E8}" type="slidenum">
              <a:rPr lang="en-US" smtClean="0"/>
              <a:t>3</a:t>
            </a:fld>
            <a:endParaRPr lang="en-US"/>
          </a:p>
        </p:txBody>
      </p:sp>
    </p:spTree>
    <p:extLst>
      <p:ext uri="{BB962C8B-B14F-4D97-AF65-F5344CB8AC3E}">
        <p14:creationId xmlns:p14="http://schemas.microsoft.com/office/powerpoint/2010/main" val="4015918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255920-06C3-614B-8A2D-7DD578D7F7E8}" type="slidenum">
              <a:rPr lang="en-US" smtClean="0"/>
              <a:t>4</a:t>
            </a:fld>
            <a:endParaRPr lang="en-US"/>
          </a:p>
        </p:txBody>
      </p:sp>
    </p:spTree>
    <p:extLst>
      <p:ext uri="{BB962C8B-B14F-4D97-AF65-F5344CB8AC3E}">
        <p14:creationId xmlns:p14="http://schemas.microsoft.com/office/powerpoint/2010/main" val="159283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a:t>
            </a:r>
            <a:endParaRPr lang="en-US" b="0" dirty="0"/>
          </a:p>
          <a:p>
            <a:pPr marL="171450" indent="-171450">
              <a:buFont typeface="Arial"/>
              <a:buChar char="•"/>
            </a:pPr>
            <a:r>
              <a:rPr lang="en-US" dirty="0"/>
              <a:t>The purpose of this slide is to open discussion</a:t>
            </a:r>
            <a:r>
              <a:rPr lang="en-US" baseline="0" dirty="0"/>
              <a:t> with the students in order to ascertain their perceptions of cloud computing.  </a:t>
            </a:r>
          </a:p>
          <a:p>
            <a:pPr marL="171450" indent="-171450">
              <a:buFont typeface="Arial"/>
              <a:buChar char="•"/>
            </a:pPr>
            <a:r>
              <a:rPr lang="en-US" baseline="0" dirty="0"/>
              <a:t>The instructor should lead the students in exploring various perspectives of cloud computing.  </a:t>
            </a:r>
          </a:p>
          <a:p>
            <a:pPr marL="628650" lvl="1" indent="-171450">
              <a:buFont typeface="Arial"/>
              <a:buChar char="•"/>
            </a:pPr>
            <a:r>
              <a:rPr lang="en-US" baseline="0" dirty="0"/>
              <a:t>Suggested ‘buzz words’ to get conversation started:</a:t>
            </a:r>
          </a:p>
          <a:p>
            <a:pPr marL="1085850" lvl="2" indent="-171450">
              <a:buFont typeface="Arial"/>
              <a:buChar char="•"/>
            </a:pPr>
            <a:r>
              <a:rPr lang="en-US" baseline="0" dirty="0"/>
              <a:t>Network</a:t>
            </a:r>
          </a:p>
          <a:p>
            <a:pPr marL="1085850" lvl="2" indent="-171450">
              <a:buFont typeface="Arial"/>
              <a:buChar char="•"/>
            </a:pPr>
            <a:r>
              <a:rPr lang="en-US" baseline="0" dirty="0"/>
              <a:t>Data</a:t>
            </a:r>
          </a:p>
          <a:p>
            <a:pPr marL="1085850" lvl="2" indent="-171450">
              <a:buFont typeface="Arial"/>
              <a:buChar char="•"/>
            </a:pPr>
            <a:r>
              <a:rPr lang="en-US" baseline="0" dirty="0"/>
              <a:t>Services</a:t>
            </a:r>
          </a:p>
          <a:p>
            <a:pPr marL="1085850" lvl="2" indent="-171450">
              <a:buFont typeface="Arial"/>
              <a:buChar char="•"/>
            </a:pPr>
            <a:r>
              <a:rPr lang="en-US" baseline="0" dirty="0"/>
              <a:t>Shared</a:t>
            </a:r>
          </a:p>
          <a:p>
            <a:pPr marL="1085850" lvl="2" indent="-171450">
              <a:buFont typeface="Arial"/>
              <a:buChar char="•"/>
            </a:pPr>
            <a:r>
              <a:rPr lang="en-US" baseline="0" dirty="0"/>
              <a:t>Internet</a:t>
            </a:r>
          </a:p>
          <a:p>
            <a:pPr marL="1085850" lvl="2" indent="-171450">
              <a:buFont typeface="Arial"/>
              <a:buChar char="•"/>
            </a:pPr>
            <a:r>
              <a:rPr lang="en-US" baseline="0" dirty="0"/>
              <a:t>Resources</a:t>
            </a:r>
          </a:p>
          <a:p>
            <a:pPr marL="1085850" lvl="2" indent="-171450">
              <a:buFont typeface="Arial"/>
              <a:buChar char="•"/>
            </a:pPr>
            <a:r>
              <a:rPr lang="en-US" baseline="0" dirty="0"/>
              <a:t>Software</a:t>
            </a:r>
          </a:p>
          <a:p>
            <a:pPr marL="1085850" lvl="2" indent="-171450">
              <a:buFont typeface="Arial"/>
              <a:buChar char="•"/>
            </a:pPr>
            <a:r>
              <a:rPr lang="en-US" baseline="0" dirty="0"/>
              <a:t>Model</a:t>
            </a:r>
          </a:p>
          <a:p>
            <a:pPr marL="1085850" lvl="2" indent="-171450">
              <a:buFont typeface="Arial"/>
              <a:buChar char="•"/>
            </a:pPr>
            <a:r>
              <a:rPr lang="en-US" baseline="0" dirty="0"/>
              <a:t>Costs</a:t>
            </a:r>
          </a:p>
          <a:p>
            <a:pPr marL="914400" lvl="2" indent="0">
              <a:buFont typeface="Arial"/>
              <a:buNone/>
            </a:pPr>
            <a:endParaRPr lang="en-US" baseline="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5</a:t>
            </a:fld>
            <a:endParaRPr lang="en-US"/>
          </a:p>
        </p:txBody>
      </p:sp>
    </p:spTree>
    <p:extLst>
      <p:ext uri="{BB962C8B-B14F-4D97-AF65-F5344CB8AC3E}">
        <p14:creationId xmlns:p14="http://schemas.microsoft.com/office/powerpoint/2010/main" val="3846318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a:buChar char="•"/>
            </a:pPr>
            <a:r>
              <a:rPr lang="en-US" dirty="0"/>
              <a:t>In previous slides, we have reviewed</a:t>
            </a:r>
            <a:r>
              <a:rPr lang="en-US" baseline="0" dirty="0"/>
              <a:t> various definitions of cloud computing.  We conclude this exploration of perspective with the presentation of the NIST (National Institute of Standards and Technology) definition which is quite comprehensive</a:t>
            </a:r>
          </a:p>
          <a:p>
            <a:pPr marL="628650" lvl="1" indent="-171450">
              <a:buFont typeface="Arial"/>
              <a:buChar char="•"/>
            </a:pPr>
            <a:r>
              <a:rPr lang="en-US" baseline="0" dirty="0"/>
              <a:t>leads to the discussion of:</a:t>
            </a:r>
          </a:p>
          <a:p>
            <a:pPr marL="1085850" lvl="2" indent="-171450">
              <a:buFont typeface="Arial"/>
              <a:buChar char="•"/>
            </a:pPr>
            <a:r>
              <a:rPr lang="en-US" baseline="0" dirty="0"/>
              <a:t>five characteristics</a:t>
            </a:r>
          </a:p>
          <a:p>
            <a:pPr marL="1085850" lvl="2" indent="-171450">
              <a:buFont typeface="Arial"/>
              <a:buChar char="•"/>
            </a:pPr>
            <a:r>
              <a:rPr lang="en-US" baseline="0" dirty="0"/>
              <a:t>three service models</a:t>
            </a:r>
          </a:p>
          <a:p>
            <a:pPr marL="1085850" lvl="2" indent="-171450">
              <a:buFont typeface="Arial"/>
              <a:buChar char="•"/>
            </a:pPr>
            <a:r>
              <a:rPr lang="en-US" baseline="0" dirty="0"/>
              <a:t>four deployment models</a:t>
            </a:r>
          </a:p>
          <a:p>
            <a:r>
              <a:rPr lang="en-US" b="1" dirty="0"/>
              <a:t>References:</a:t>
            </a:r>
            <a:r>
              <a:rPr lang="en-US" dirty="0"/>
              <a:t> </a:t>
            </a:r>
          </a:p>
          <a:p>
            <a:pPr marL="171450" indent="-171450">
              <a:buFont typeface="Arial"/>
              <a:buChar char="•"/>
            </a:pPr>
            <a:r>
              <a:rPr lang="en-US" dirty="0"/>
              <a:t>http://www.nist.gov/itl/cloud/</a:t>
            </a:r>
          </a:p>
          <a:p>
            <a:endParaRPr lang="en-US" dirty="0"/>
          </a:p>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6</a:t>
            </a:fld>
            <a:endParaRPr lang="en-US"/>
          </a:p>
        </p:txBody>
      </p:sp>
    </p:spTree>
    <p:extLst>
      <p:ext uri="{BB962C8B-B14F-4D97-AF65-F5344CB8AC3E}">
        <p14:creationId xmlns:p14="http://schemas.microsoft.com/office/powerpoint/2010/main" val="291349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a:buChar char="•"/>
            </a:pPr>
            <a:r>
              <a:rPr lang="en-US" dirty="0"/>
              <a:t>On demand self-service: </a:t>
            </a:r>
          </a:p>
          <a:p>
            <a:pPr marL="628650" lvl="1" indent="-171450">
              <a:buFont typeface="Arial"/>
              <a:buChar char="•"/>
            </a:pPr>
            <a:r>
              <a:rPr lang="en-US" dirty="0"/>
              <a:t>This characteristic provides users with full control over their provisioned resources.  </a:t>
            </a:r>
          </a:p>
          <a:p>
            <a:pPr marL="628650" lvl="1" indent="-171450">
              <a:buFont typeface="Arial"/>
              <a:buChar char="•"/>
            </a:pPr>
            <a:r>
              <a:rPr lang="en-US" dirty="0"/>
              <a:t>They should be able to power-up, increase, decrease,  shutdown, or modify any other characteristics of their utilized resources without requiring assistance from the service provider.</a:t>
            </a:r>
          </a:p>
          <a:p>
            <a:pPr marL="0" indent="0">
              <a:buFont typeface="Arial"/>
              <a:buNone/>
            </a:pPr>
            <a:r>
              <a:rPr lang="en-US" dirty="0"/>
              <a:t> </a:t>
            </a:r>
          </a:p>
          <a:p>
            <a:pPr marL="171450" indent="-171450">
              <a:buFont typeface="Arial"/>
              <a:buChar char="•"/>
            </a:pPr>
            <a:r>
              <a:rPr lang="en-US" dirty="0"/>
              <a:t>Ubiquitous network access:  </a:t>
            </a:r>
          </a:p>
          <a:p>
            <a:pPr marL="628650" lvl="1" indent="-171450">
              <a:buFont typeface="Arial"/>
              <a:buChar char="•"/>
            </a:pPr>
            <a:r>
              <a:rPr lang="en-US" dirty="0"/>
              <a:t>This characteristic refers to the widespread availability of broadband access to the Internet.  </a:t>
            </a:r>
          </a:p>
          <a:p>
            <a:pPr marL="628650" lvl="1" indent="-171450">
              <a:buFont typeface="Arial"/>
              <a:buChar char="•"/>
            </a:pPr>
            <a:r>
              <a:rPr lang="en-US" dirty="0"/>
              <a:t>Further, the cloud should be accessible by various devices such as mobile phones, tablets, laptops, and workstations.</a:t>
            </a:r>
          </a:p>
          <a:p>
            <a:pPr marL="457200" lvl="1" indent="0">
              <a:buFont typeface="Arial"/>
              <a:buNone/>
            </a:pPr>
            <a:r>
              <a:rPr lang="en-US" dirty="0"/>
              <a:t> </a:t>
            </a:r>
          </a:p>
          <a:p>
            <a:pPr marL="171450" indent="-171450">
              <a:buFont typeface="Arial"/>
              <a:buChar char="•"/>
            </a:pPr>
            <a:r>
              <a:rPr lang="en-US" dirty="0"/>
              <a:t>Location-independent resource pooling:  </a:t>
            </a:r>
          </a:p>
          <a:p>
            <a:pPr marL="628650" lvl="1" indent="-171450">
              <a:buFont typeface="Arial"/>
              <a:buChar char="•"/>
            </a:pPr>
            <a:r>
              <a:rPr lang="en-US" dirty="0"/>
              <a:t>Cloud computing clients come from all over the world.  </a:t>
            </a:r>
          </a:p>
          <a:p>
            <a:pPr marL="1085850" lvl="2" indent="-171450">
              <a:buFont typeface="Arial"/>
              <a:buChar char="•"/>
            </a:pPr>
            <a:r>
              <a:rPr lang="en-US" dirty="0"/>
              <a:t>Service providers should be able to serve each of these clients equally well.  </a:t>
            </a:r>
          </a:p>
          <a:p>
            <a:pPr marL="1085850" lvl="2" indent="-171450">
              <a:buFont typeface="Arial"/>
              <a:buChar char="•"/>
            </a:pPr>
            <a:r>
              <a:rPr lang="en-US" dirty="0"/>
              <a:t>The quality of services or resources consumed by the client should not be dependent on the location of the client.  </a:t>
            </a:r>
          </a:p>
          <a:p>
            <a:pPr marL="628650" lvl="1" indent="-171450">
              <a:buFont typeface="Arial"/>
              <a:buChar char="•"/>
            </a:pPr>
            <a:r>
              <a:rPr lang="en-US" dirty="0"/>
              <a:t>Service providers should be able to dynamically pool resources that may be geographically separated to create the illusion of a single unified service to the client.</a:t>
            </a:r>
          </a:p>
          <a:p>
            <a:pPr marL="0" indent="0">
              <a:buFont typeface="Arial"/>
              <a:buNone/>
            </a:pPr>
            <a:endParaRPr lang="en-US" dirty="0"/>
          </a:p>
          <a:p>
            <a:pPr marL="171450" indent="-171450">
              <a:buFont typeface="Arial"/>
              <a:buChar char="•"/>
            </a:pPr>
            <a:r>
              <a:rPr lang="en-US" dirty="0"/>
              <a:t>Rapid elasticity: </a:t>
            </a:r>
          </a:p>
          <a:p>
            <a:pPr marL="628650" lvl="1" indent="-171450">
              <a:buFont typeface="Arial"/>
              <a:buChar char="•"/>
            </a:pPr>
            <a:r>
              <a:rPr lang="en-US" dirty="0"/>
              <a:t>The cloud service provider should be flexible in the provision of resources to meet the fluctuating demands of their customers.</a:t>
            </a:r>
          </a:p>
          <a:p>
            <a:pPr marL="171450" indent="-171450">
              <a:buFont typeface="Arial"/>
              <a:buChar char="•"/>
            </a:pPr>
            <a:endParaRPr lang="en-US" baseline="0" dirty="0"/>
          </a:p>
          <a:p>
            <a:pPr marL="171450" indent="-171450">
              <a:buFont typeface="Arial"/>
              <a:buChar char="•"/>
            </a:pPr>
            <a:r>
              <a:rPr lang="en-US" baseline="0" dirty="0"/>
              <a:t>Pay per use: </a:t>
            </a:r>
          </a:p>
          <a:p>
            <a:pPr marL="628650" lvl="1" indent="-171450">
              <a:buFont typeface="Arial"/>
              <a:buChar char="•"/>
            </a:pPr>
            <a:r>
              <a:rPr lang="en-US" baseline="0" dirty="0"/>
              <a:t>Expanding on the concept of utility computing, customers of cloud computing service providers are charged only for the resources they use.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60BE34-BC89-4C98-A56B-79B7A098D02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2676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1" dirty="0"/>
              <a:t>Notes:</a:t>
            </a:r>
          </a:p>
          <a:p>
            <a:pPr marL="171450" indent="-171450">
              <a:buFont typeface="Arial"/>
              <a:buChar char="•"/>
            </a:pPr>
            <a:r>
              <a:rPr lang="en-US" dirty="0"/>
              <a:t>Cloud computing is delivered via three models. </a:t>
            </a:r>
          </a:p>
          <a:p>
            <a:pPr marL="628650" lvl="1" indent="-171450">
              <a:buFont typeface="Arial"/>
              <a:buChar char="•"/>
            </a:pPr>
            <a:r>
              <a:rPr lang="en-US" baseline="0" dirty="0" err="1"/>
              <a:t>IaaS</a:t>
            </a:r>
            <a:r>
              <a:rPr lang="en-US" baseline="0" dirty="0"/>
              <a:t> (migrate to it)</a:t>
            </a:r>
          </a:p>
          <a:p>
            <a:pPr marL="628650" lvl="1" indent="-171450">
              <a:buFont typeface="Arial"/>
              <a:buChar char="•"/>
            </a:pPr>
            <a:r>
              <a:rPr lang="en-US" baseline="0" dirty="0" err="1"/>
              <a:t>PaaS</a:t>
            </a:r>
            <a:r>
              <a:rPr lang="en-US" baseline="0" dirty="0"/>
              <a:t> (build on it)</a:t>
            </a:r>
          </a:p>
          <a:p>
            <a:pPr marL="628650" lvl="1" indent="-171450">
              <a:buFont typeface="Arial"/>
              <a:buChar char="•"/>
            </a:pPr>
            <a:r>
              <a:rPr lang="en-US" baseline="0" dirty="0" err="1"/>
              <a:t>SaaS</a:t>
            </a:r>
            <a:r>
              <a:rPr lang="en-US" baseline="0" dirty="0"/>
              <a:t> (consume it)</a:t>
            </a:r>
          </a:p>
          <a:p>
            <a:pPr marL="171450" indent="-171450">
              <a:buFont typeface="Arial"/>
              <a:buChar char="•"/>
            </a:pPr>
            <a:r>
              <a:rPr lang="en-US" baseline="0" dirty="0"/>
              <a:t>Some sample companies that offer one or more of these service models are listed below.  While some companies’ services are clearly specific to a particular model (MS Office 365, for example), some crossover multiple boundaries.  Microsoft Azure is primarily a PaaS service model; however, its virtual machines (VMs) are IaaS services.  Amazon Web Services (AWS) is primarily an </a:t>
            </a:r>
            <a:r>
              <a:rPr lang="en-US" baseline="0" dirty="0" err="1"/>
              <a:t>IaaS</a:t>
            </a:r>
            <a:r>
              <a:rPr lang="en-US" baseline="0" dirty="0"/>
              <a:t> service with its EC2 and S3 offerings; however, AWS has begun offering Elastic Map Reduce (EMR) with the necessary components for big data scientists and developers to develop map-reduce and Spark programs. (These concepts will be discussed in detail in later lessons.)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0" dirty="0">
                <a:solidFill>
                  <a:schemeClr val="bg1"/>
                </a:solidFill>
              </a:rPr>
              <a:t>Sample Service</a:t>
            </a:r>
            <a:r>
              <a:rPr lang="en-US" b="0" baseline="0" dirty="0">
                <a:solidFill>
                  <a:schemeClr val="bg1"/>
                </a:solidFill>
              </a:rPr>
              <a:t> </a:t>
            </a:r>
            <a:r>
              <a:rPr lang="en-US" b="0" dirty="0">
                <a:solidFill>
                  <a:schemeClr val="bg1"/>
                </a:solidFill>
              </a:rPr>
              <a:t>Providers and Services:</a:t>
            </a:r>
          </a:p>
          <a:p>
            <a:pPr marL="628650" lvl="1" indent="-171450" defTabSz="914099" fontAlgn="base">
              <a:spcBef>
                <a:spcPct val="0"/>
              </a:spcBef>
              <a:spcAft>
                <a:spcPct val="0"/>
              </a:spcAft>
              <a:buFont typeface="Arial"/>
              <a:buChar char="•"/>
            </a:pPr>
            <a:r>
              <a:rPr lang="en-US" baseline="0" dirty="0">
                <a:solidFill>
                  <a:schemeClr val="tx1"/>
                </a:solidFill>
              </a:rPr>
              <a:t>Amazon</a:t>
            </a:r>
          </a:p>
          <a:p>
            <a:pPr marL="1085850" lvl="2" indent="-171450" defTabSz="914099" fontAlgn="base">
              <a:spcBef>
                <a:spcPct val="0"/>
              </a:spcBef>
              <a:spcAft>
                <a:spcPct val="0"/>
              </a:spcAft>
              <a:buFont typeface="Arial"/>
              <a:buChar char="•"/>
            </a:pPr>
            <a:r>
              <a:rPr lang="en-US" baseline="0" dirty="0">
                <a:solidFill>
                  <a:schemeClr val="tx1"/>
                </a:solidFill>
              </a:rPr>
              <a:t>Web Services</a:t>
            </a:r>
          </a:p>
          <a:p>
            <a:pPr marL="1085850" lvl="2" indent="-171450" defTabSz="914099" fontAlgn="base">
              <a:spcBef>
                <a:spcPct val="0"/>
              </a:spcBef>
              <a:spcAft>
                <a:spcPct val="0"/>
              </a:spcAft>
              <a:buFont typeface="Arial"/>
              <a:buChar char="•"/>
            </a:pPr>
            <a:r>
              <a:rPr lang="en-US" baseline="0" dirty="0">
                <a:solidFill>
                  <a:schemeClr val="tx1"/>
                </a:solidFill>
              </a:rPr>
              <a:t>EC2</a:t>
            </a:r>
          </a:p>
          <a:p>
            <a:pPr marL="628650" lvl="1" indent="-171450" defTabSz="914099" fontAlgn="base">
              <a:spcBef>
                <a:spcPct val="0"/>
              </a:spcBef>
              <a:spcAft>
                <a:spcPct val="0"/>
              </a:spcAft>
              <a:buFont typeface="Arial"/>
              <a:buChar char="•"/>
            </a:pPr>
            <a:r>
              <a:rPr lang="en-US" dirty="0">
                <a:solidFill>
                  <a:schemeClr val="tx1"/>
                </a:solidFill>
              </a:rPr>
              <a:t>Google</a:t>
            </a:r>
          </a:p>
          <a:p>
            <a:pPr marL="1085850" lvl="2" indent="-171450" defTabSz="914099" fontAlgn="base">
              <a:spcBef>
                <a:spcPct val="0"/>
              </a:spcBef>
              <a:spcAft>
                <a:spcPct val="0"/>
              </a:spcAft>
              <a:buFont typeface="Arial"/>
              <a:buChar char="•"/>
            </a:pPr>
            <a:r>
              <a:rPr lang="en-US" dirty="0">
                <a:solidFill>
                  <a:schemeClr val="tx1"/>
                </a:solidFill>
              </a:rPr>
              <a:t>Gmail</a:t>
            </a:r>
          </a:p>
          <a:p>
            <a:pPr marL="1085850" lvl="2" indent="-171450" defTabSz="914099" fontAlgn="base">
              <a:spcBef>
                <a:spcPct val="0"/>
              </a:spcBef>
              <a:spcAft>
                <a:spcPct val="0"/>
              </a:spcAft>
              <a:buFont typeface="Arial"/>
              <a:buChar char="•"/>
            </a:pPr>
            <a:r>
              <a:rPr lang="en-US" dirty="0">
                <a:solidFill>
                  <a:schemeClr val="tx1"/>
                </a:solidFill>
              </a:rPr>
              <a:t>App</a:t>
            </a:r>
            <a:r>
              <a:rPr lang="en-US" baseline="0" dirty="0">
                <a:solidFill>
                  <a:schemeClr val="tx1"/>
                </a:solidFill>
              </a:rPr>
              <a:t> Engine</a:t>
            </a:r>
          </a:p>
          <a:p>
            <a:pPr marL="1085850" lvl="2" indent="-171450" defTabSz="914099" fontAlgn="base">
              <a:spcBef>
                <a:spcPct val="0"/>
              </a:spcBef>
              <a:spcAft>
                <a:spcPct val="0"/>
              </a:spcAft>
              <a:buFont typeface="Arial"/>
              <a:buChar char="•"/>
            </a:pPr>
            <a:r>
              <a:rPr lang="en-US" baseline="0" dirty="0">
                <a:solidFill>
                  <a:schemeClr val="tx1"/>
                </a:solidFill>
              </a:rPr>
              <a:t>Cloud Storage</a:t>
            </a:r>
            <a:endParaRPr lang="en-US" dirty="0">
              <a:solidFill>
                <a:schemeClr val="tx1"/>
              </a:solidFill>
            </a:endParaRPr>
          </a:p>
          <a:p>
            <a:pPr marL="628650" lvl="1" indent="-171450" defTabSz="914099" fontAlgn="base">
              <a:spcBef>
                <a:spcPct val="0"/>
              </a:spcBef>
              <a:spcAft>
                <a:spcPct val="0"/>
              </a:spcAft>
              <a:buFont typeface="Arial"/>
              <a:buChar char="•"/>
            </a:pPr>
            <a:r>
              <a:rPr lang="en-US" baseline="0" dirty="0">
                <a:solidFill>
                  <a:schemeClr val="tx1"/>
                </a:solidFill>
              </a:rPr>
              <a:t>Microsoft </a:t>
            </a:r>
          </a:p>
          <a:p>
            <a:pPr marL="1085850" lvl="2" indent="-171450" defTabSz="914099" fontAlgn="base">
              <a:spcBef>
                <a:spcPct val="0"/>
              </a:spcBef>
              <a:spcAft>
                <a:spcPct val="0"/>
              </a:spcAft>
              <a:buFont typeface="Arial"/>
              <a:buChar char="•"/>
            </a:pPr>
            <a:r>
              <a:rPr lang="en-US" baseline="0" dirty="0">
                <a:solidFill>
                  <a:schemeClr val="tx1"/>
                </a:solidFill>
              </a:rPr>
              <a:t>Office 365</a:t>
            </a:r>
          </a:p>
          <a:p>
            <a:pPr marL="1085850" lvl="2" indent="-171450" defTabSz="914099" fontAlgn="base">
              <a:spcBef>
                <a:spcPct val="0"/>
              </a:spcBef>
              <a:spcAft>
                <a:spcPct val="0"/>
              </a:spcAft>
              <a:buFont typeface="Arial"/>
              <a:buChar char="•"/>
            </a:pPr>
            <a:r>
              <a:rPr lang="en-US" baseline="0" dirty="0">
                <a:solidFill>
                  <a:schemeClr val="tx1"/>
                </a:solidFill>
              </a:rPr>
              <a:t>Exchange Online</a:t>
            </a:r>
          </a:p>
          <a:p>
            <a:pPr marL="1085850" lvl="2" indent="-171450" defTabSz="914099" fontAlgn="base">
              <a:spcBef>
                <a:spcPct val="0"/>
              </a:spcBef>
              <a:spcAft>
                <a:spcPct val="0"/>
              </a:spcAft>
              <a:buFont typeface="Arial"/>
              <a:buChar char="•"/>
            </a:pPr>
            <a:r>
              <a:rPr lang="en-US" baseline="0" dirty="0">
                <a:solidFill>
                  <a:schemeClr val="tx1"/>
                </a:solidFill>
              </a:rPr>
              <a:t>SharePoint Online</a:t>
            </a:r>
          </a:p>
          <a:p>
            <a:pPr marL="1085850" marR="0" lvl="2" indent="-171450" algn="l" defTabSz="914099" rtl="0" eaLnBrk="1" fontAlgn="base" latinLnBrk="0" hangingPunct="1">
              <a:lnSpc>
                <a:spcPct val="100000"/>
              </a:lnSpc>
              <a:spcBef>
                <a:spcPct val="0"/>
              </a:spcBef>
              <a:spcAft>
                <a:spcPct val="0"/>
              </a:spcAft>
              <a:buClrTx/>
              <a:buSzTx/>
              <a:buFont typeface="Arial"/>
              <a:buChar char="•"/>
              <a:tabLst/>
              <a:defRPr/>
            </a:pPr>
            <a:r>
              <a:rPr lang="en-US" dirty="0">
                <a:solidFill>
                  <a:schemeClr val="tx1"/>
                </a:solidFill>
              </a:rPr>
              <a:t>Windows Live</a:t>
            </a:r>
            <a:r>
              <a:rPr lang="en-US" baseline="0" dirty="0">
                <a:solidFill>
                  <a:schemeClr val="tx1"/>
                </a:solidFill>
              </a:rPr>
              <a:t> Hotmail</a:t>
            </a:r>
          </a:p>
          <a:p>
            <a:pPr marL="1085850" lvl="2" indent="-171450" defTabSz="914099" fontAlgn="base">
              <a:spcBef>
                <a:spcPct val="0"/>
              </a:spcBef>
              <a:spcAft>
                <a:spcPct val="0"/>
              </a:spcAft>
              <a:buFont typeface="Arial"/>
              <a:buChar char="•"/>
            </a:pPr>
            <a:r>
              <a:rPr lang="en-US" baseline="0" dirty="0">
                <a:solidFill>
                  <a:schemeClr val="tx1"/>
                </a:solidFill>
              </a:rPr>
              <a:t>Windows Azure</a:t>
            </a:r>
            <a:endParaRPr lang="en-US" dirty="0">
              <a:solidFill>
                <a:schemeClr val="tx1"/>
              </a:solidFill>
            </a:endParaRPr>
          </a:p>
          <a:p>
            <a:pPr marL="628650" lvl="1" indent="-171450" defTabSz="914099" fontAlgn="base">
              <a:spcBef>
                <a:spcPct val="0"/>
              </a:spcBef>
              <a:spcAft>
                <a:spcPct val="0"/>
              </a:spcAft>
              <a:buFont typeface="Arial"/>
              <a:buChar char="•"/>
            </a:pPr>
            <a:r>
              <a:rPr lang="en-US" dirty="0" err="1">
                <a:solidFill>
                  <a:schemeClr val="tx1"/>
                </a:solidFill>
              </a:rPr>
              <a:t>Salesƒorce</a:t>
            </a:r>
            <a:endParaRPr lang="en-US" dirty="0">
              <a:solidFill>
                <a:schemeClr val="tx1"/>
              </a:solidFill>
            </a:endParaRPr>
          </a:p>
          <a:p>
            <a:pPr marL="1085850" lvl="2" indent="-171450" defTabSz="914099" fontAlgn="base">
              <a:spcBef>
                <a:spcPct val="0"/>
              </a:spcBef>
              <a:spcAft>
                <a:spcPct val="0"/>
              </a:spcAft>
              <a:buFont typeface="Arial"/>
              <a:buChar char="•"/>
            </a:pPr>
            <a:r>
              <a:rPr lang="en-US" dirty="0" err="1">
                <a:solidFill>
                  <a:schemeClr val="tx1"/>
                </a:solidFill>
              </a:rPr>
              <a:t>ƒorce.com</a:t>
            </a:r>
            <a:endParaRPr lang="en-US" dirty="0">
              <a:solidFill>
                <a:schemeClr val="tx1"/>
              </a:solidFill>
            </a:endParaRPr>
          </a:p>
          <a:p>
            <a:pPr marL="628650" lvl="1" indent="-171450" defTabSz="914099" fontAlgn="base">
              <a:spcBef>
                <a:spcPct val="0"/>
              </a:spcBef>
              <a:spcAft>
                <a:spcPct val="0"/>
              </a:spcAft>
              <a:buFont typeface="Arial"/>
              <a:buChar char="•"/>
            </a:pPr>
            <a:r>
              <a:rPr lang="en-US" baseline="0" dirty="0" err="1">
                <a:solidFill>
                  <a:schemeClr val="tx1"/>
                </a:solidFill>
              </a:rPr>
              <a:t>rackspace</a:t>
            </a:r>
            <a:endParaRPr lang="en-US" baseline="0" dirty="0"/>
          </a:p>
          <a:p>
            <a:pPr marL="628650" lvl="1" indent="-171450">
              <a:buFont typeface="Arial"/>
              <a:buChar char="•"/>
            </a:pPr>
            <a:endParaRPr lang="en-US" baseline="0" dirty="0"/>
          </a:p>
          <a:p>
            <a:pPr marL="628650" lvl="1" indent="-171450">
              <a:buFont typeface="Arial"/>
              <a:buChar char="•"/>
            </a:pP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8</a:t>
            </a:fld>
            <a:endParaRPr lang="en-US"/>
          </a:p>
        </p:txBody>
      </p:sp>
    </p:spTree>
    <p:extLst>
      <p:ext uri="{BB962C8B-B14F-4D97-AF65-F5344CB8AC3E}">
        <p14:creationId xmlns:p14="http://schemas.microsoft.com/office/powerpoint/2010/main" val="3339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a:t>In a traditional on-premises environment, the company’s IT department manages</a:t>
            </a:r>
            <a:r>
              <a:rPr lang="en-US" baseline="0" dirty="0"/>
              <a:t> all of the layers of the computing environment.  This slides shows where the division of management of the computing layers occur in each of the cloud service models discussed.  </a:t>
            </a:r>
            <a:endParaRPr lang="en-US" dirty="0"/>
          </a:p>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9</a:t>
            </a:fld>
            <a:endParaRPr lang="en-US"/>
          </a:p>
        </p:txBody>
      </p:sp>
    </p:spTree>
    <p:extLst>
      <p:ext uri="{BB962C8B-B14F-4D97-AF65-F5344CB8AC3E}">
        <p14:creationId xmlns:p14="http://schemas.microsoft.com/office/powerpoint/2010/main" val="3614129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2543" y="2422224"/>
            <a:ext cx="4572000" cy="610801"/>
          </a:xfrm>
          <a:prstGeom prst="rect">
            <a:avLst/>
          </a:prstGeom>
        </p:spPr>
        <p:txBody>
          <a:bodyPr/>
          <a:lstStyle>
            <a:lvl1pPr marL="0" indent="0">
              <a:buNone/>
              <a:defRPr sz="4000" b="0">
                <a:solidFill>
                  <a:srgbClr val="FFFFFF"/>
                </a:solidFill>
                <a:latin typeface="+mj-lt"/>
              </a:defRPr>
            </a:lvl1pPr>
          </a:lstStyle>
          <a:p>
            <a:pPr lvl="0"/>
            <a:r>
              <a:rPr lang="en-US"/>
              <a:t>Presentation title</a:t>
            </a:r>
          </a:p>
        </p:txBody>
      </p:sp>
      <p:sp>
        <p:nvSpPr>
          <p:cNvPr id="11" name="Text Placeholder 10"/>
          <p:cNvSpPr>
            <a:spLocks noGrp="1"/>
          </p:cNvSpPr>
          <p:nvPr>
            <p:ph type="body" sz="quarter" idx="11" hasCustomPrompt="1"/>
          </p:nvPr>
        </p:nvSpPr>
        <p:spPr>
          <a:xfrm>
            <a:off x="125492" y="3059990"/>
            <a:ext cx="4572000" cy="487680"/>
          </a:xfrm>
          <a:prstGeom prst="rect">
            <a:avLst/>
          </a:prstGeom>
        </p:spPr>
        <p:txBody>
          <a:bodyPr/>
          <a:lstStyle>
            <a:lvl1pPr marL="0" indent="0">
              <a:buNone/>
              <a:defRPr sz="2400">
                <a:solidFill>
                  <a:srgbClr val="FFFFFF"/>
                </a:solidFill>
              </a:defRPr>
            </a:lvl1pPr>
          </a:lstStyle>
          <a:p>
            <a:pPr lvl="0"/>
            <a:r>
              <a:rPr lang="en-US"/>
              <a:t>Subtitle text</a:t>
            </a:r>
          </a:p>
        </p:txBody>
      </p:sp>
    </p:spTree>
    <p:extLst>
      <p:ext uri="{BB962C8B-B14F-4D97-AF65-F5344CB8AC3E}">
        <p14:creationId xmlns:p14="http://schemas.microsoft.com/office/powerpoint/2010/main" val="1047842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Tex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176211" y="689811"/>
            <a:ext cx="5775156" cy="4395535"/>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a:t>(image or graphic)</a:t>
            </a:r>
          </a:p>
          <a:p>
            <a:endParaRPr lang="en-US"/>
          </a:p>
          <a:p>
            <a:endParaRPr lang="en-US"/>
          </a:p>
        </p:txBody>
      </p:sp>
      <p:sp>
        <p:nvSpPr>
          <p:cNvPr id="5"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39700" y="3133912"/>
            <a:ext cx="5277830" cy="2460625"/>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39699" y="1976438"/>
            <a:ext cx="5277830" cy="1103312"/>
          </a:xfrm>
          <a:prstGeom prst="rect">
            <a:avLst/>
          </a:prstGeom>
        </p:spPr>
        <p:txBody>
          <a:bodyPr/>
          <a:lstStyle>
            <a:lvl1pPr marL="0" indent="0">
              <a:buNone/>
              <a:defRPr sz="2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818335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Bullets and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a:t>Page header</a:t>
            </a:r>
          </a:p>
        </p:txBody>
      </p:sp>
      <p:sp>
        <p:nvSpPr>
          <p:cNvPr id="3" name="Text Placeholder 2"/>
          <p:cNvSpPr>
            <a:spLocks noGrp="1"/>
          </p:cNvSpPr>
          <p:nvPr>
            <p:ph type="body" sz="quarter" idx="10" hasCustomPrompt="1"/>
          </p:nvPr>
        </p:nvSpPr>
        <p:spPr>
          <a:xfrm>
            <a:off x="6837363" y="1892558"/>
            <a:ext cx="3730625" cy="2935287"/>
          </a:xfrm>
          <a:prstGeom prst="rect">
            <a:avLst/>
          </a:prstGeom>
        </p:spPr>
        <p:txBody>
          <a:bodyPr anchor="ctr"/>
          <a:lstStyle>
            <a:lvl1pPr marL="0" indent="0" algn="ctr">
              <a:buFont typeface="+mj-lt"/>
              <a:buNone/>
              <a:defRPr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Copy &amp; Paste Table</a:t>
            </a:r>
          </a:p>
        </p:txBody>
      </p:sp>
    </p:spTree>
    <p:extLst>
      <p:ext uri="{BB962C8B-B14F-4D97-AF65-F5344CB8AC3E}">
        <p14:creationId xmlns:p14="http://schemas.microsoft.com/office/powerpoint/2010/main" val="2082357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Card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0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Card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413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10203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1255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5/8/2018</a:t>
            </a:fld>
            <a:endParaRPr lang="en-US">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a:solidFill>
                <a:prstClr val="black">
                  <a:tint val="75000"/>
                </a:prstClr>
              </a:solidFill>
              <a:latin typeface="Segoe UI"/>
            </a:endParaRPr>
          </a:p>
        </p:txBody>
      </p:sp>
    </p:spTree>
    <p:extLst>
      <p:ext uri="{BB962C8B-B14F-4D97-AF65-F5344CB8AC3E}">
        <p14:creationId xmlns:p14="http://schemas.microsoft.com/office/powerpoint/2010/main" val="3554214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5/8/2018</a:t>
            </a:fld>
            <a:endParaRPr lang="en-US">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a:solidFill>
                <a:prstClr val="black">
                  <a:tint val="75000"/>
                </a:prstClr>
              </a:solidFill>
              <a:latin typeface="Segoe UI"/>
            </a:endParaRPr>
          </a:p>
        </p:txBody>
      </p:sp>
    </p:spTree>
    <p:extLst>
      <p:ext uri="{BB962C8B-B14F-4D97-AF65-F5344CB8AC3E}">
        <p14:creationId xmlns:p14="http://schemas.microsoft.com/office/powerpoint/2010/main" val="4138636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0584" y="2422224"/>
            <a:ext cx="4572000" cy="610801"/>
          </a:xfrm>
          <a:prstGeom prst="rect">
            <a:avLst/>
          </a:prstGeom>
        </p:spPr>
        <p:txBody>
          <a:bodyPr/>
          <a:lstStyle>
            <a:lvl1pPr marL="0" indent="0">
              <a:buNone/>
              <a:defRPr sz="4000" b="0">
                <a:solidFill>
                  <a:schemeClr val="tx1"/>
                </a:solidFill>
                <a:latin typeface="+mj-lt"/>
              </a:defRPr>
            </a:lvl1pPr>
          </a:lstStyle>
          <a:p>
            <a:pPr lvl="0"/>
            <a:r>
              <a:rPr lang="en-US"/>
              <a:t>Presentation title</a:t>
            </a:r>
          </a:p>
        </p:txBody>
      </p:sp>
      <p:sp>
        <p:nvSpPr>
          <p:cNvPr id="11" name="Text Placeholder 10"/>
          <p:cNvSpPr>
            <a:spLocks noGrp="1"/>
          </p:cNvSpPr>
          <p:nvPr>
            <p:ph type="body" sz="quarter" idx="11" hasCustomPrompt="1"/>
          </p:nvPr>
        </p:nvSpPr>
        <p:spPr>
          <a:xfrm>
            <a:off x="128016" y="3059990"/>
            <a:ext cx="4572000" cy="487680"/>
          </a:xfrm>
          <a:prstGeom prst="rect">
            <a:avLst/>
          </a:prstGeom>
        </p:spPr>
        <p:txBody>
          <a:bodyPr/>
          <a:lstStyle>
            <a:lvl1pPr marL="0" indent="0">
              <a:buNone/>
              <a:defRPr sz="2400">
                <a:solidFill>
                  <a:schemeClr val="tx1"/>
                </a:solidFill>
              </a:defRPr>
            </a:lvl1pPr>
          </a:lstStyle>
          <a:p>
            <a:pPr lvl="0"/>
            <a:r>
              <a:rPr lang="en-US"/>
              <a:t>Subtitle text</a:t>
            </a:r>
          </a:p>
        </p:txBody>
      </p:sp>
    </p:spTree>
    <p:extLst>
      <p:ext uri="{BB962C8B-B14F-4D97-AF65-F5344CB8AC3E}">
        <p14:creationId xmlns:p14="http://schemas.microsoft.com/office/powerpoint/2010/main" val="1238914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1719"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359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112046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a:t>Subtitle text</a:t>
            </a:r>
          </a:p>
        </p:txBody>
      </p:sp>
    </p:spTree>
    <p:extLst>
      <p:ext uri="{BB962C8B-B14F-4D97-AF65-F5344CB8AC3E}">
        <p14:creationId xmlns:p14="http://schemas.microsoft.com/office/powerpoint/2010/main" val="1250394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v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168212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v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a:t>Subtitle text</a:t>
            </a:r>
          </a:p>
        </p:txBody>
      </p:sp>
    </p:spTree>
    <p:extLst>
      <p:ext uri="{BB962C8B-B14F-4D97-AF65-F5344CB8AC3E}">
        <p14:creationId xmlns:p14="http://schemas.microsoft.com/office/powerpoint/2010/main" val="45469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v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153449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v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a:t>Subtitle text</a:t>
            </a:r>
          </a:p>
        </p:txBody>
      </p:sp>
    </p:spTree>
    <p:extLst>
      <p:ext uri="{BB962C8B-B14F-4D97-AF65-F5344CB8AC3E}">
        <p14:creationId xmlns:p14="http://schemas.microsoft.com/office/powerpoint/2010/main" val="2113291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522" y="670419"/>
            <a:ext cx="6877529" cy="841883"/>
          </a:xfrm>
          <a:prstGeom prst="rect">
            <a:avLst/>
          </a:prstGeom>
        </p:spPr>
        <p:txBody>
          <a:bodyPr/>
          <a:lstStyle>
            <a:lvl1pPr>
              <a:defRPr sz="44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37319" y="1512302"/>
            <a:ext cx="6657891" cy="4038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4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2018782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047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emf"/><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9.svg"/><Relationship Id="rId11" Type="http://schemas.openxmlformats.org/officeDocument/2006/relationships/image" Target="../media/image24.emf"/><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jpeg"/></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emf"/><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emf"/><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emf"/><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emf"/><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20800" y="3663673"/>
            <a:ext cx="4572000" cy="487680"/>
          </a:xfrm>
        </p:spPr>
        <p:txBody>
          <a:bodyPr/>
          <a:lstStyle/>
          <a:p>
            <a:r>
              <a:rPr lang="en-US" dirty="0"/>
              <a:t>MSP Kick-Off</a:t>
            </a:r>
          </a:p>
          <a:p>
            <a:r>
              <a:rPr lang="en-US" dirty="0"/>
              <a:t>Minsoo Bae</a:t>
            </a:r>
          </a:p>
        </p:txBody>
      </p:sp>
      <p:sp>
        <p:nvSpPr>
          <p:cNvPr id="4" name="Rectangle 3">
            <a:extLst>
              <a:ext uri="{FF2B5EF4-FFF2-40B4-BE49-F238E27FC236}">
                <a16:creationId xmlns:a16="http://schemas.microsoft.com/office/drawing/2014/main" id="{DF85FC3B-E09C-449A-9656-87FF59A9717F}"/>
              </a:ext>
            </a:extLst>
          </p:cNvPr>
          <p:cNvSpPr/>
          <p:nvPr/>
        </p:nvSpPr>
        <p:spPr>
          <a:xfrm>
            <a:off x="125492" y="745724"/>
            <a:ext cx="3487720" cy="1038688"/>
          </a:xfrm>
          <a:prstGeom prst="rect">
            <a:avLst/>
          </a:prstGeom>
          <a:solidFill>
            <a:srgbClr val="B400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191319" y="1669881"/>
            <a:ext cx="8153690" cy="610801"/>
          </a:xfrm>
        </p:spPr>
        <p:txBody>
          <a:bodyPr/>
          <a:lstStyle/>
          <a:p>
            <a:r>
              <a:rPr lang="en-US" sz="4400" b="1" dirty="0"/>
              <a:t>Microsoft Student Partners </a:t>
            </a:r>
          </a:p>
          <a:p>
            <a:r>
              <a:rPr lang="en-US" sz="3600" b="1" dirty="0"/>
              <a:t>Azure 101</a:t>
            </a:r>
          </a:p>
        </p:txBody>
      </p:sp>
      <p:sp>
        <p:nvSpPr>
          <p:cNvPr id="5" name="TextBox 4">
            <a:extLst>
              <a:ext uri="{FF2B5EF4-FFF2-40B4-BE49-F238E27FC236}">
                <a16:creationId xmlns:a16="http://schemas.microsoft.com/office/drawing/2014/main" id="{9C00300B-62E7-4FC4-B434-11C3233A4D70}"/>
              </a:ext>
            </a:extLst>
          </p:cNvPr>
          <p:cNvSpPr txBox="1"/>
          <p:nvPr/>
        </p:nvSpPr>
        <p:spPr>
          <a:xfrm>
            <a:off x="320800" y="6312024"/>
            <a:ext cx="6816846" cy="400110"/>
          </a:xfrm>
          <a:prstGeom prst="rect">
            <a:avLst/>
          </a:prstGeom>
          <a:noFill/>
        </p:spPr>
        <p:txBody>
          <a:bodyPr wrap="square" rtlCol="0">
            <a:spAutoFit/>
          </a:bodyPr>
          <a:lstStyle/>
          <a:p>
            <a:r>
              <a:rPr lang="en-US" sz="2000" b="1" i="1" dirty="0">
                <a:solidFill>
                  <a:srgbClr val="FF8C00"/>
                </a:solidFill>
              </a:rPr>
              <a:t>// Technopreneurs Innovating Tomorrow</a:t>
            </a:r>
          </a:p>
        </p:txBody>
      </p:sp>
    </p:spTree>
    <p:extLst>
      <p:ext uri="{BB962C8B-B14F-4D97-AF65-F5344CB8AC3E}">
        <p14:creationId xmlns:p14="http://schemas.microsoft.com/office/powerpoint/2010/main" val="954905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Deployment Model</a:t>
            </a:r>
          </a:p>
        </p:txBody>
      </p:sp>
      <p:grpSp>
        <p:nvGrpSpPr>
          <p:cNvPr id="3" name="Group 2"/>
          <p:cNvGrpSpPr/>
          <p:nvPr/>
        </p:nvGrpSpPr>
        <p:grpSpPr>
          <a:xfrm>
            <a:off x="2934502" y="1310228"/>
            <a:ext cx="6325238" cy="2423016"/>
            <a:chOff x="3017778" y="1351870"/>
            <a:chExt cx="6325238" cy="2423016"/>
          </a:xfrm>
        </p:grpSpPr>
        <p:grpSp>
          <p:nvGrpSpPr>
            <p:cNvPr id="166" name="Group 5"/>
            <p:cNvGrpSpPr>
              <a:grpSpLocks noChangeAspect="1"/>
            </p:cNvGrpSpPr>
            <p:nvPr/>
          </p:nvGrpSpPr>
          <p:grpSpPr bwMode="auto">
            <a:xfrm>
              <a:off x="3017778" y="1351870"/>
              <a:ext cx="6325238" cy="2423016"/>
              <a:chOff x="537" y="880"/>
              <a:chExt cx="3686" cy="1412"/>
            </a:xfrm>
            <a:solidFill>
              <a:schemeClr val="bg1">
                <a:lumMod val="50000"/>
              </a:schemeClr>
            </a:solidFill>
          </p:grpSpPr>
          <p:sp>
            <p:nvSpPr>
              <p:cNvPr id="168" name="Freeform 6"/>
              <p:cNvSpPr>
                <a:spLocks/>
              </p:cNvSpPr>
              <p:nvPr/>
            </p:nvSpPr>
            <p:spPr bwMode="auto">
              <a:xfrm>
                <a:off x="537" y="880"/>
                <a:ext cx="3686" cy="1412"/>
              </a:xfrm>
              <a:custGeom>
                <a:avLst/>
                <a:gdLst>
                  <a:gd name="T0" fmla="*/ 9301 w 10181"/>
                  <a:gd name="T1" fmla="*/ 2165 h 3915"/>
                  <a:gd name="T2" fmla="*/ 8890 w 10181"/>
                  <a:gd name="T3" fmla="*/ 2267 h 3915"/>
                  <a:gd name="T4" fmla="*/ 7738 w 10181"/>
                  <a:gd name="T5" fmla="*/ 1296 h 3915"/>
                  <a:gd name="T6" fmla="*/ 7061 w 10181"/>
                  <a:gd name="T7" fmla="*/ 1509 h 3915"/>
                  <a:gd name="T8" fmla="*/ 5600 w 10181"/>
                  <a:gd name="T9" fmla="*/ 416 h 3915"/>
                  <a:gd name="T10" fmla="*/ 4869 w 10181"/>
                  <a:gd name="T11" fmla="*/ 603 h 3915"/>
                  <a:gd name="T12" fmla="*/ 3498 w 10181"/>
                  <a:gd name="T13" fmla="*/ 0 h 3915"/>
                  <a:gd name="T14" fmla="*/ 1904 w 10181"/>
                  <a:gd name="T15" fmla="*/ 912 h 3915"/>
                  <a:gd name="T16" fmla="*/ 1525 w 10181"/>
                  <a:gd name="T17" fmla="*/ 864 h 3915"/>
                  <a:gd name="T18" fmla="*/ 0 w 10181"/>
                  <a:gd name="T19" fmla="*/ 2389 h 3915"/>
                  <a:gd name="T20" fmla="*/ 1525 w 10181"/>
                  <a:gd name="T21" fmla="*/ 3915 h 3915"/>
                  <a:gd name="T22" fmla="*/ 1637 w 10181"/>
                  <a:gd name="T23" fmla="*/ 3909 h 3915"/>
                  <a:gd name="T24" fmla="*/ 9194 w 10181"/>
                  <a:gd name="T25" fmla="*/ 3909 h 3915"/>
                  <a:gd name="T26" fmla="*/ 9301 w 10181"/>
                  <a:gd name="T27" fmla="*/ 3915 h 3915"/>
                  <a:gd name="T28" fmla="*/ 10181 w 10181"/>
                  <a:gd name="T29" fmla="*/ 3040 h 3915"/>
                  <a:gd name="T30" fmla="*/ 9301 w 10181"/>
                  <a:gd name="T31" fmla="*/ 2165 h 3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81" h="3915">
                    <a:moveTo>
                      <a:pt x="9301" y="2165"/>
                    </a:moveTo>
                    <a:cubicBezTo>
                      <a:pt x="9152" y="2165"/>
                      <a:pt x="9013" y="2203"/>
                      <a:pt x="8890" y="2267"/>
                    </a:cubicBezTo>
                    <a:cubicBezTo>
                      <a:pt x="8800" y="1717"/>
                      <a:pt x="8320" y="1296"/>
                      <a:pt x="7738" y="1296"/>
                    </a:cubicBezTo>
                    <a:cubicBezTo>
                      <a:pt x="7488" y="1296"/>
                      <a:pt x="7253" y="1376"/>
                      <a:pt x="7061" y="1509"/>
                    </a:cubicBezTo>
                    <a:cubicBezTo>
                      <a:pt x="6880" y="880"/>
                      <a:pt x="6293" y="416"/>
                      <a:pt x="5600" y="416"/>
                    </a:cubicBezTo>
                    <a:cubicBezTo>
                      <a:pt x="5333" y="416"/>
                      <a:pt x="5088" y="485"/>
                      <a:pt x="4869" y="603"/>
                    </a:cubicBezTo>
                    <a:cubicBezTo>
                      <a:pt x="4533" y="229"/>
                      <a:pt x="4042" y="0"/>
                      <a:pt x="3498" y="0"/>
                    </a:cubicBezTo>
                    <a:cubicBezTo>
                      <a:pt x="2821" y="0"/>
                      <a:pt x="2224" y="363"/>
                      <a:pt x="1904" y="912"/>
                    </a:cubicBezTo>
                    <a:cubicBezTo>
                      <a:pt x="1781" y="880"/>
                      <a:pt x="1658" y="864"/>
                      <a:pt x="1525" y="864"/>
                    </a:cubicBezTo>
                    <a:cubicBezTo>
                      <a:pt x="682" y="864"/>
                      <a:pt x="0" y="1547"/>
                      <a:pt x="0" y="2389"/>
                    </a:cubicBezTo>
                    <a:cubicBezTo>
                      <a:pt x="0" y="3232"/>
                      <a:pt x="682" y="3915"/>
                      <a:pt x="1525" y="3915"/>
                    </a:cubicBezTo>
                    <a:cubicBezTo>
                      <a:pt x="1562" y="3915"/>
                      <a:pt x="1600" y="3915"/>
                      <a:pt x="1637" y="3909"/>
                    </a:cubicBezTo>
                    <a:cubicBezTo>
                      <a:pt x="9194" y="3909"/>
                      <a:pt x="9194" y="3909"/>
                      <a:pt x="9194" y="3909"/>
                    </a:cubicBezTo>
                    <a:cubicBezTo>
                      <a:pt x="9226" y="3915"/>
                      <a:pt x="9264" y="3915"/>
                      <a:pt x="9301" y="3915"/>
                    </a:cubicBezTo>
                    <a:cubicBezTo>
                      <a:pt x="9786" y="3915"/>
                      <a:pt x="10181" y="3525"/>
                      <a:pt x="10181" y="3040"/>
                    </a:cubicBezTo>
                    <a:cubicBezTo>
                      <a:pt x="10181" y="2555"/>
                      <a:pt x="9786" y="2165"/>
                      <a:pt x="9301" y="216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50"/>
              </a:p>
            </p:txBody>
          </p:sp>
          <p:sp>
            <p:nvSpPr>
              <p:cNvPr id="169" name="Freeform 7"/>
              <p:cNvSpPr>
                <a:spLocks/>
              </p:cNvSpPr>
              <p:nvPr/>
            </p:nvSpPr>
            <p:spPr bwMode="auto">
              <a:xfrm>
                <a:off x="537" y="880"/>
                <a:ext cx="3686" cy="1412"/>
              </a:xfrm>
              <a:custGeom>
                <a:avLst/>
                <a:gdLst>
                  <a:gd name="T0" fmla="*/ 3368 w 3686"/>
                  <a:gd name="T1" fmla="*/ 781 h 1412"/>
                  <a:gd name="T2" fmla="*/ 3219 w 3686"/>
                  <a:gd name="T3" fmla="*/ 817 h 1412"/>
                  <a:gd name="T4" fmla="*/ 2802 w 3686"/>
                  <a:gd name="T5" fmla="*/ 467 h 1412"/>
                  <a:gd name="T6" fmla="*/ 2557 w 3686"/>
                  <a:gd name="T7" fmla="*/ 544 h 1412"/>
                  <a:gd name="T8" fmla="*/ 2028 w 3686"/>
                  <a:gd name="T9" fmla="*/ 150 h 1412"/>
                  <a:gd name="T10" fmla="*/ 1763 w 3686"/>
                  <a:gd name="T11" fmla="*/ 217 h 1412"/>
                  <a:gd name="T12" fmla="*/ 1267 w 3686"/>
                  <a:gd name="T13" fmla="*/ 0 h 1412"/>
                  <a:gd name="T14" fmla="*/ 690 w 3686"/>
                  <a:gd name="T15" fmla="*/ 329 h 1412"/>
                  <a:gd name="T16" fmla="*/ 552 w 3686"/>
                  <a:gd name="T17" fmla="*/ 311 h 1412"/>
                  <a:gd name="T18" fmla="*/ 0 w 3686"/>
                  <a:gd name="T19" fmla="*/ 861 h 1412"/>
                  <a:gd name="T20" fmla="*/ 552 w 3686"/>
                  <a:gd name="T21" fmla="*/ 1412 h 1412"/>
                  <a:gd name="T22" fmla="*/ 593 w 3686"/>
                  <a:gd name="T23" fmla="*/ 1410 h 1412"/>
                  <a:gd name="T24" fmla="*/ 3329 w 3686"/>
                  <a:gd name="T25" fmla="*/ 1410 h 1412"/>
                  <a:gd name="T26" fmla="*/ 3368 w 3686"/>
                  <a:gd name="T27" fmla="*/ 1412 h 1412"/>
                  <a:gd name="T28" fmla="*/ 3686 w 3686"/>
                  <a:gd name="T29" fmla="*/ 1096 h 1412"/>
                  <a:gd name="T30" fmla="*/ 3368 w 3686"/>
                  <a:gd name="T31" fmla="*/ 781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6" h="1412">
                    <a:moveTo>
                      <a:pt x="3368" y="781"/>
                    </a:moveTo>
                    <a:cubicBezTo>
                      <a:pt x="3314" y="781"/>
                      <a:pt x="3263" y="794"/>
                      <a:pt x="3219" y="817"/>
                    </a:cubicBezTo>
                    <a:cubicBezTo>
                      <a:pt x="3186" y="619"/>
                      <a:pt x="3013" y="467"/>
                      <a:pt x="2802" y="467"/>
                    </a:cubicBezTo>
                    <a:cubicBezTo>
                      <a:pt x="2711" y="467"/>
                      <a:pt x="2626" y="496"/>
                      <a:pt x="2557" y="544"/>
                    </a:cubicBezTo>
                    <a:cubicBezTo>
                      <a:pt x="2491" y="317"/>
                      <a:pt x="2279" y="150"/>
                      <a:pt x="2028" y="150"/>
                    </a:cubicBezTo>
                    <a:cubicBezTo>
                      <a:pt x="1931" y="150"/>
                      <a:pt x="1842" y="175"/>
                      <a:pt x="1763" y="217"/>
                    </a:cubicBezTo>
                    <a:cubicBezTo>
                      <a:pt x="1641" y="82"/>
                      <a:pt x="1464" y="0"/>
                      <a:pt x="1267" y="0"/>
                    </a:cubicBezTo>
                    <a:cubicBezTo>
                      <a:pt x="1022" y="0"/>
                      <a:pt x="805" y="131"/>
                      <a:pt x="690" y="329"/>
                    </a:cubicBezTo>
                    <a:cubicBezTo>
                      <a:pt x="645" y="317"/>
                      <a:pt x="601" y="311"/>
                      <a:pt x="552" y="311"/>
                    </a:cubicBezTo>
                    <a:cubicBezTo>
                      <a:pt x="247" y="311"/>
                      <a:pt x="0" y="558"/>
                      <a:pt x="0" y="861"/>
                    </a:cubicBezTo>
                    <a:cubicBezTo>
                      <a:pt x="0" y="1166"/>
                      <a:pt x="247" y="1412"/>
                      <a:pt x="552" y="1412"/>
                    </a:cubicBezTo>
                    <a:cubicBezTo>
                      <a:pt x="566" y="1412"/>
                      <a:pt x="580" y="1412"/>
                      <a:pt x="593" y="1410"/>
                    </a:cubicBezTo>
                    <a:cubicBezTo>
                      <a:pt x="3329" y="1410"/>
                      <a:pt x="3329" y="1410"/>
                      <a:pt x="3329" y="1410"/>
                    </a:cubicBezTo>
                    <a:cubicBezTo>
                      <a:pt x="3341" y="1412"/>
                      <a:pt x="3354" y="1412"/>
                      <a:pt x="3368" y="1412"/>
                    </a:cubicBezTo>
                    <a:cubicBezTo>
                      <a:pt x="3543" y="1412"/>
                      <a:pt x="3686" y="1271"/>
                      <a:pt x="3686" y="1096"/>
                    </a:cubicBezTo>
                    <a:cubicBezTo>
                      <a:pt x="3686" y="921"/>
                      <a:pt x="3543" y="781"/>
                      <a:pt x="3368" y="781"/>
                    </a:cubicBezTo>
                  </a:path>
                </a:pathLst>
              </a:cu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050" dirty="0"/>
              </a:p>
            </p:txBody>
          </p:sp>
        </p:grpSp>
        <p:sp>
          <p:nvSpPr>
            <p:cNvPr id="41" name="TextBox 40"/>
            <p:cNvSpPr txBox="1"/>
            <p:nvPr/>
          </p:nvSpPr>
          <p:spPr>
            <a:xfrm>
              <a:off x="4636190" y="2344282"/>
              <a:ext cx="2372043" cy="451406"/>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rgbClr val="FFFFFF"/>
                  </a:solidFill>
                </a:rPr>
                <a:t>Hybrid Cloud</a:t>
              </a:r>
            </a:p>
          </p:txBody>
        </p:sp>
      </p:grpSp>
      <p:grpSp>
        <p:nvGrpSpPr>
          <p:cNvPr id="4" name="Group 3"/>
          <p:cNvGrpSpPr/>
          <p:nvPr/>
        </p:nvGrpSpPr>
        <p:grpSpPr>
          <a:xfrm>
            <a:off x="204825" y="3180588"/>
            <a:ext cx="4384561" cy="1691924"/>
            <a:chOff x="4" y="3078153"/>
            <a:chExt cx="4384561" cy="1691924"/>
          </a:xfrm>
        </p:grpSpPr>
        <p:grpSp>
          <p:nvGrpSpPr>
            <p:cNvPr id="250" name="Group 249"/>
            <p:cNvGrpSpPr>
              <a:grpSpLocks noChangeAspect="1"/>
            </p:cNvGrpSpPr>
            <p:nvPr/>
          </p:nvGrpSpPr>
          <p:grpSpPr>
            <a:xfrm>
              <a:off x="4" y="3078153"/>
              <a:ext cx="4384561" cy="1691924"/>
              <a:chOff x="7290174" y="3620667"/>
              <a:chExt cx="4389975" cy="1681672"/>
            </a:xfrm>
          </p:grpSpPr>
          <p:grpSp>
            <p:nvGrpSpPr>
              <p:cNvPr id="251" name="Group 5"/>
              <p:cNvGrpSpPr>
                <a:grpSpLocks noChangeAspect="1"/>
              </p:cNvGrpSpPr>
              <p:nvPr/>
            </p:nvGrpSpPr>
            <p:grpSpPr bwMode="auto">
              <a:xfrm>
                <a:off x="7290174" y="3620667"/>
                <a:ext cx="4389975" cy="1681672"/>
                <a:chOff x="537" y="880"/>
                <a:chExt cx="3686" cy="1412"/>
              </a:xfrm>
              <a:solidFill>
                <a:srgbClr val="0070C0"/>
              </a:solidFill>
            </p:grpSpPr>
            <p:sp>
              <p:nvSpPr>
                <p:cNvPr id="253" name="Freeform 6"/>
                <p:cNvSpPr>
                  <a:spLocks/>
                </p:cNvSpPr>
                <p:nvPr/>
              </p:nvSpPr>
              <p:spPr bwMode="auto">
                <a:xfrm>
                  <a:off x="537" y="880"/>
                  <a:ext cx="3686" cy="1412"/>
                </a:xfrm>
                <a:custGeom>
                  <a:avLst/>
                  <a:gdLst>
                    <a:gd name="T0" fmla="*/ 9301 w 10181"/>
                    <a:gd name="T1" fmla="*/ 2165 h 3915"/>
                    <a:gd name="T2" fmla="*/ 8890 w 10181"/>
                    <a:gd name="T3" fmla="*/ 2267 h 3915"/>
                    <a:gd name="T4" fmla="*/ 7738 w 10181"/>
                    <a:gd name="T5" fmla="*/ 1296 h 3915"/>
                    <a:gd name="T6" fmla="*/ 7061 w 10181"/>
                    <a:gd name="T7" fmla="*/ 1509 h 3915"/>
                    <a:gd name="T8" fmla="*/ 5600 w 10181"/>
                    <a:gd name="T9" fmla="*/ 416 h 3915"/>
                    <a:gd name="T10" fmla="*/ 4869 w 10181"/>
                    <a:gd name="T11" fmla="*/ 603 h 3915"/>
                    <a:gd name="T12" fmla="*/ 3498 w 10181"/>
                    <a:gd name="T13" fmla="*/ 0 h 3915"/>
                    <a:gd name="T14" fmla="*/ 1904 w 10181"/>
                    <a:gd name="T15" fmla="*/ 912 h 3915"/>
                    <a:gd name="T16" fmla="*/ 1525 w 10181"/>
                    <a:gd name="T17" fmla="*/ 864 h 3915"/>
                    <a:gd name="T18" fmla="*/ 0 w 10181"/>
                    <a:gd name="T19" fmla="*/ 2389 h 3915"/>
                    <a:gd name="T20" fmla="*/ 1525 w 10181"/>
                    <a:gd name="T21" fmla="*/ 3915 h 3915"/>
                    <a:gd name="T22" fmla="*/ 1637 w 10181"/>
                    <a:gd name="T23" fmla="*/ 3909 h 3915"/>
                    <a:gd name="T24" fmla="*/ 9194 w 10181"/>
                    <a:gd name="T25" fmla="*/ 3909 h 3915"/>
                    <a:gd name="T26" fmla="*/ 9301 w 10181"/>
                    <a:gd name="T27" fmla="*/ 3915 h 3915"/>
                    <a:gd name="T28" fmla="*/ 10181 w 10181"/>
                    <a:gd name="T29" fmla="*/ 3040 h 3915"/>
                    <a:gd name="T30" fmla="*/ 9301 w 10181"/>
                    <a:gd name="T31" fmla="*/ 2165 h 3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81" h="3915">
                      <a:moveTo>
                        <a:pt x="9301" y="2165"/>
                      </a:moveTo>
                      <a:cubicBezTo>
                        <a:pt x="9152" y="2165"/>
                        <a:pt x="9013" y="2203"/>
                        <a:pt x="8890" y="2267"/>
                      </a:cubicBezTo>
                      <a:cubicBezTo>
                        <a:pt x="8800" y="1717"/>
                        <a:pt x="8320" y="1296"/>
                        <a:pt x="7738" y="1296"/>
                      </a:cubicBezTo>
                      <a:cubicBezTo>
                        <a:pt x="7488" y="1296"/>
                        <a:pt x="7253" y="1376"/>
                        <a:pt x="7061" y="1509"/>
                      </a:cubicBezTo>
                      <a:cubicBezTo>
                        <a:pt x="6880" y="880"/>
                        <a:pt x="6293" y="416"/>
                        <a:pt x="5600" y="416"/>
                      </a:cubicBezTo>
                      <a:cubicBezTo>
                        <a:pt x="5333" y="416"/>
                        <a:pt x="5088" y="485"/>
                        <a:pt x="4869" y="603"/>
                      </a:cubicBezTo>
                      <a:cubicBezTo>
                        <a:pt x="4533" y="229"/>
                        <a:pt x="4042" y="0"/>
                        <a:pt x="3498" y="0"/>
                      </a:cubicBezTo>
                      <a:cubicBezTo>
                        <a:pt x="2821" y="0"/>
                        <a:pt x="2224" y="363"/>
                        <a:pt x="1904" y="912"/>
                      </a:cubicBezTo>
                      <a:cubicBezTo>
                        <a:pt x="1781" y="880"/>
                        <a:pt x="1658" y="864"/>
                        <a:pt x="1525" y="864"/>
                      </a:cubicBezTo>
                      <a:cubicBezTo>
                        <a:pt x="682" y="864"/>
                        <a:pt x="0" y="1547"/>
                        <a:pt x="0" y="2389"/>
                      </a:cubicBezTo>
                      <a:cubicBezTo>
                        <a:pt x="0" y="3232"/>
                        <a:pt x="682" y="3915"/>
                        <a:pt x="1525" y="3915"/>
                      </a:cubicBezTo>
                      <a:cubicBezTo>
                        <a:pt x="1562" y="3915"/>
                        <a:pt x="1600" y="3915"/>
                        <a:pt x="1637" y="3909"/>
                      </a:cubicBezTo>
                      <a:cubicBezTo>
                        <a:pt x="9194" y="3909"/>
                        <a:pt x="9194" y="3909"/>
                        <a:pt x="9194" y="3909"/>
                      </a:cubicBezTo>
                      <a:cubicBezTo>
                        <a:pt x="9226" y="3915"/>
                        <a:pt x="9264" y="3915"/>
                        <a:pt x="9301" y="3915"/>
                      </a:cubicBezTo>
                      <a:cubicBezTo>
                        <a:pt x="9786" y="3915"/>
                        <a:pt x="10181" y="3525"/>
                        <a:pt x="10181" y="3040"/>
                      </a:cubicBezTo>
                      <a:cubicBezTo>
                        <a:pt x="10181" y="2555"/>
                        <a:pt x="9786" y="2165"/>
                        <a:pt x="9301" y="216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54" name="Freeform 7"/>
                <p:cNvSpPr>
                  <a:spLocks noChangeAspect="1"/>
                </p:cNvSpPr>
                <p:nvPr/>
              </p:nvSpPr>
              <p:spPr bwMode="auto">
                <a:xfrm>
                  <a:off x="537" y="880"/>
                  <a:ext cx="3686" cy="1412"/>
                </a:xfrm>
                <a:custGeom>
                  <a:avLst/>
                  <a:gdLst>
                    <a:gd name="T0" fmla="*/ 3368 w 3686"/>
                    <a:gd name="T1" fmla="*/ 781 h 1412"/>
                    <a:gd name="T2" fmla="*/ 3219 w 3686"/>
                    <a:gd name="T3" fmla="*/ 817 h 1412"/>
                    <a:gd name="T4" fmla="*/ 2802 w 3686"/>
                    <a:gd name="T5" fmla="*/ 467 h 1412"/>
                    <a:gd name="T6" fmla="*/ 2557 w 3686"/>
                    <a:gd name="T7" fmla="*/ 544 h 1412"/>
                    <a:gd name="T8" fmla="*/ 2028 w 3686"/>
                    <a:gd name="T9" fmla="*/ 150 h 1412"/>
                    <a:gd name="T10" fmla="*/ 1763 w 3686"/>
                    <a:gd name="T11" fmla="*/ 217 h 1412"/>
                    <a:gd name="T12" fmla="*/ 1267 w 3686"/>
                    <a:gd name="T13" fmla="*/ 0 h 1412"/>
                    <a:gd name="T14" fmla="*/ 690 w 3686"/>
                    <a:gd name="T15" fmla="*/ 329 h 1412"/>
                    <a:gd name="T16" fmla="*/ 552 w 3686"/>
                    <a:gd name="T17" fmla="*/ 311 h 1412"/>
                    <a:gd name="T18" fmla="*/ 0 w 3686"/>
                    <a:gd name="T19" fmla="*/ 861 h 1412"/>
                    <a:gd name="T20" fmla="*/ 552 w 3686"/>
                    <a:gd name="T21" fmla="*/ 1412 h 1412"/>
                    <a:gd name="T22" fmla="*/ 593 w 3686"/>
                    <a:gd name="T23" fmla="*/ 1410 h 1412"/>
                    <a:gd name="T24" fmla="*/ 3329 w 3686"/>
                    <a:gd name="T25" fmla="*/ 1410 h 1412"/>
                    <a:gd name="T26" fmla="*/ 3368 w 3686"/>
                    <a:gd name="T27" fmla="*/ 1412 h 1412"/>
                    <a:gd name="T28" fmla="*/ 3686 w 3686"/>
                    <a:gd name="T29" fmla="*/ 1096 h 1412"/>
                    <a:gd name="T30" fmla="*/ 3368 w 3686"/>
                    <a:gd name="T31" fmla="*/ 781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6" h="1412">
                      <a:moveTo>
                        <a:pt x="3368" y="781"/>
                      </a:moveTo>
                      <a:cubicBezTo>
                        <a:pt x="3314" y="781"/>
                        <a:pt x="3263" y="794"/>
                        <a:pt x="3219" y="817"/>
                      </a:cubicBezTo>
                      <a:cubicBezTo>
                        <a:pt x="3186" y="619"/>
                        <a:pt x="3013" y="467"/>
                        <a:pt x="2802" y="467"/>
                      </a:cubicBezTo>
                      <a:cubicBezTo>
                        <a:pt x="2711" y="467"/>
                        <a:pt x="2626" y="496"/>
                        <a:pt x="2557" y="544"/>
                      </a:cubicBezTo>
                      <a:cubicBezTo>
                        <a:pt x="2491" y="317"/>
                        <a:pt x="2279" y="150"/>
                        <a:pt x="2028" y="150"/>
                      </a:cubicBezTo>
                      <a:cubicBezTo>
                        <a:pt x="1931" y="150"/>
                        <a:pt x="1842" y="175"/>
                        <a:pt x="1763" y="217"/>
                      </a:cubicBezTo>
                      <a:cubicBezTo>
                        <a:pt x="1641" y="82"/>
                        <a:pt x="1464" y="0"/>
                        <a:pt x="1267" y="0"/>
                      </a:cubicBezTo>
                      <a:cubicBezTo>
                        <a:pt x="1022" y="0"/>
                        <a:pt x="805" y="131"/>
                        <a:pt x="690" y="329"/>
                      </a:cubicBezTo>
                      <a:cubicBezTo>
                        <a:pt x="645" y="317"/>
                        <a:pt x="601" y="311"/>
                        <a:pt x="552" y="311"/>
                      </a:cubicBezTo>
                      <a:cubicBezTo>
                        <a:pt x="247" y="311"/>
                        <a:pt x="0" y="558"/>
                        <a:pt x="0" y="861"/>
                      </a:cubicBezTo>
                      <a:cubicBezTo>
                        <a:pt x="0" y="1166"/>
                        <a:pt x="247" y="1412"/>
                        <a:pt x="552" y="1412"/>
                      </a:cubicBezTo>
                      <a:cubicBezTo>
                        <a:pt x="566" y="1412"/>
                        <a:pt x="580" y="1412"/>
                        <a:pt x="593" y="1410"/>
                      </a:cubicBezTo>
                      <a:cubicBezTo>
                        <a:pt x="3329" y="1410"/>
                        <a:pt x="3329" y="1410"/>
                        <a:pt x="3329" y="1410"/>
                      </a:cubicBezTo>
                      <a:cubicBezTo>
                        <a:pt x="3341" y="1412"/>
                        <a:pt x="3354" y="1412"/>
                        <a:pt x="3368" y="1412"/>
                      </a:cubicBezTo>
                      <a:cubicBezTo>
                        <a:pt x="3543" y="1412"/>
                        <a:pt x="3686" y="1271"/>
                        <a:pt x="3686" y="1096"/>
                      </a:cubicBezTo>
                      <a:cubicBezTo>
                        <a:pt x="3686" y="921"/>
                        <a:pt x="3543" y="781"/>
                        <a:pt x="3368" y="781"/>
                      </a:cubicBezTo>
                    </a:path>
                  </a:pathLst>
                </a:cu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400" dirty="0"/>
                </a:p>
              </p:txBody>
            </p:sp>
          </p:grpSp>
          <p:sp>
            <p:nvSpPr>
              <p:cNvPr id="252" name="TextBox 251"/>
              <p:cNvSpPr txBox="1"/>
              <p:nvPr/>
            </p:nvSpPr>
            <p:spPr>
              <a:xfrm>
                <a:off x="8158627" y="4395255"/>
                <a:ext cx="1706064" cy="381036"/>
              </a:xfrm>
              <a:prstGeom prst="rect">
                <a:avLst/>
              </a:prstGeom>
              <a:noFill/>
            </p:spPr>
            <p:txBody>
              <a:bodyPr wrap="square" rtlCol="0">
                <a:spAutoFit/>
              </a:bodyPr>
              <a:lstStyle/>
              <a:p>
                <a:pPr algn="ctr"/>
                <a:r>
                  <a:rPr lang="en-US" dirty="0">
                    <a:solidFill>
                      <a:schemeClr val="bg1"/>
                    </a:solidFill>
                  </a:rPr>
                  <a:t>Private Cloud</a:t>
                </a:r>
              </a:p>
            </p:txBody>
          </p:sp>
        </p:grpSp>
        <p:grpSp>
          <p:nvGrpSpPr>
            <p:cNvPr id="7" name="Group 6"/>
            <p:cNvGrpSpPr>
              <a:grpSpLocks noChangeAspect="1"/>
            </p:cNvGrpSpPr>
            <p:nvPr/>
          </p:nvGrpSpPr>
          <p:grpSpPr>
            <a:xfrm>
              <a:off x="1146597" y="3290787"/>
              <a:ext cx="867298" cy="621809"/>
              <a:chOff x="1093559" y="4317615"/>
              <a:chExt cx="624116" cy="447229"/>
            </a:xfrm>
          </p:grpSpPr>
          <p:grpSp>
            <p:nvGrpSpPr>
              <p:cNvPr id="37" name="Group 36"/>
              <p:cNvGrpSpPr>
                <a:grpSpLocks noChangeAspect="1"/>
              </p:cNvGrpSpPr>
              <p:nvPr/>
            </p:nvGrpSpPr>
            <p:grpSpPr>
              <a:xfrm>
                <a:off x="1271379" y="4317615"/>
                <a:ext cx="296450" cy="281425"/>
                <a:chOff x="424517" y="4446040"/>
                <a:chExt cx="869760" cy="820085"/>
              </a:xfrm>
            </p:grpSpPr>
            <p:grpSp>
              <p:nvGrpSpPr>
                <p:cNvPr id="38" name="Group 37"/>
                <p:cNvGrpSpPr>
                  <a:grpSpLocks noChangeAspect="1"/>
                </p:cNvGrpSpPr>
                <p:nvPr/>
              </p:nvGrpSpPr>
              <p:grpSpPr>
                <a:xfrm>
                  <a:off x="426351" y="4446040"/>
                  <a:ext cx="867441" cy="120807"/>
                  <a:chOff x="7740526" y="4440417"/>
                  <a:chExt cx="2808026" cy="391068"/>
                </a:xfrm>
              </p:grpSpPr>
              <p:sp>
                <p:nvSpPr>
                  <p:cNvPr id="86" name="Rectangle 85"/>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7" name="Oval 86"/>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8" name="Rectangle 87"/>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9" name="Rectangle 88"/>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90" name="Rectangle 89"/>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40" name="Group 39"/>
                <p:cNvGrpSpPr>
                  <a:grpSpLocks noChangeAspect="1"/>
                </p:cNvGrpSpPr>
                <p:nvPr/>
              </p:nvGrpSpPr>
              <p:grpSpPr>
                <a:xfrm>
                  <a:off x="424517" y="4587264"/>
                  <a:ext cx="867441" cy="120807"/>
                  <a:chOff x="7740526" y="4440417"/>
                  <a:chExt cx="2808026" cy="391068"/>
                </a:xfrm>
              </p:grpSpPr>
              <p:sp>
                <p:nvSpPr>
                  <p:cNvPr id="81" name="Rectangle 80"/>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2" name="Oval 81"/>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3" name="Rectangle 82"/>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4" name="Rectangle 83"/>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5" name="Rectangle 84"/>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42" name="Group 41"/>
                <p:cNvGrpSpPr>
                  <a:grpSpLocks noChangeAspect="1"/>
                </p:cNvGrpSpPr>
                <p:nvPr/>
              </p:nvGrpSpPr>
              <p:grpSpPr>
                <a:xfrm>
                  <a:off x="426835" y="4726044"/>
                  <a:ext cx="867441" cy="120807"/>
                  <a:chOff x="7740526" y="4440417"/>
                  <a:chExt cx="2808026" cy="391068"/>
                </a:xfrm>
              </p:grpSpPr>
              <p:sp>
                <p:nvSpPr>
                  <p:cNvPr id="76" name="Rectangle 75"/>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77" name="Oval 76"/>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78" name="Rectangle 77"/>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79" name="Rectangle 78"/>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0" name="Rectangle 79"/>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46" name="Group 45"/>
                <p:cNvGrpSpPr>
                  <a:grpSpLocks noChangeAspect="1"/>
                </p:cNvGrpSpPr>
                <p:nvPr/>
              </p:nvGrpSpPr>
              <p:grpSpPr>
                <a:xfrm>
                  <a:off x="426836" y="4865803"/>
                  <a:ext cx="867441" cy="120807"/>
                  <a:chOff x="7740526" y="4440417"/>
                  <a:chExt cx="2808026" cy="391068"/>
                </a:xfrm>
              </p:grpSpPr>
              <p:sp>
                <p:nvSpPr>
                  <p:cNvPr id="71" name="Rectangle 70"/>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72" name="Oval 71"/>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73" name="Rectangle 72"/>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74" name="Rectangle 73"/>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75" name="Rectangle 74"/>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48" name="Group 47"/>
                <p:cNvGrpSpPr>
                  <a:grpSpLocks noChangeAspect="1"/>
                </p:cNvGrpSpPr>
                <p:nvPr/>
              </p:nvGrpSpPr>
              <p:grpSpPr>
                <a:xfrm>
                  <a:off x="426835" y="5005559"/>
                  <a:ext cx="867441" cy="120807"/>
                  <a:chOff x="7740526" y="4440417"/>
                  <a:chExt cx="2808026" cy="391068"/>
                </a:xfrm>
              </p:grpSpPr>
              <p:sp>
                <p:nvSpPr>
                  <p:cNvPr id="66" name="Rectangle 65"/>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7" name="Oval 66"/>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8" name="Rectangle 67"/>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9" name="Rectangle 68"/>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70" name="Rectangle 69"/>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9" name="Group 58"/>
                <p:cNvGrpSpPr>
                  <a:grpSpLocks noChangeAspect="1"/>
                </p:cNvGrpSpPr>
                <p:nvPr/>
              </p:nvGrpSpPr>
              <p:grpSpPr>
                <a:xfrm>
                  <a:off x="426836" y="5145318"/>
                  <a:ext cx="867441" cy="120807"/>
                  <a:chOff x="7740526" y="4440417"/>
                  <a:chExt cx="2808026" cy="391068"/>
                </a:xfrm>
              </p:grpSpPr>
              <p:sp>
                <p:nvSpPr>
                  <p:cNvPr id="60" name="Rectangle 59"/>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2" name="Oval 61"/>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3" name="Rectangle 62"/>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4" name="Rectangle 63"/>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5" name="Rectangle 64"/>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grpSp>
            <p:nvGrpSpPr>
              <p:cNvPr id="91" name="Group 90"/>
              <p:cNvGrpSpPr>
                <a:grpSpLocks noChangeAspect="1"/>
              </p:cNvGrpSpPr>
              <p:nvPr/>
            </p:nvGrpSpPr>
            <p:grpSpPr>
              <a:xfrm>
                <a:off x="1421225" y="4482840"/>
                <a:ext cx="296450" cy="281425"/>
                <a:chOff x="424517" y="4446040"/>
                <a:chExt cx="869760" cy="820085"/>
              </a:xfrm>
            </p:grpSpPr>
            <p:grpSp>
              <p:nvGrpSpPr>
                <p:cNvPr id="92" name="Group 91"/>
                <p:cNvGrpSpPr>
                  <a:grpSpLocks noChangeAspect="1"/>
                </p:cNvGrpSpPr>
                <p:nvPr/>
              </p:nvGrpSpPr>
              <p:grpSpPr>
                <a:xfrm>
                  <a:off x="426351" y="4446040"/>
                  <a:ext cx="867441" cy="120807"/>
                  <a:chOff x="7740526" y="4440417"/>
                  <a:chExt cx="2808026" cy="391068"/>
                </a:xfrm>
              </p:grpSpPr>
              <p:sp>
                <p:nvSpPr>
                  <p:cNvPr id="123" name="Rectangle 122"/>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24" name="Oval 123"/>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25" name="Rectangle 124"/>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26" name="Rectangle 125"/>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27" name="Rectangle 126"/>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93" name="Group 92"/>
                <p:cNvGrpSpPr>
                  <a:grpSpLocks noChangeAspect="1"/>
                </p:cNvGrpSpPr>
                <p:nvPr/>
              </p:nvGrpSpPr>
              <p:grpSpPr>
                <a:xfrm>
                  <a:off x="424517" y="4587264"/>
                  <a:ext cx="867441" cy="120807"/>
                  <a:chOff x="7740526" y="4440417"/>
                  <a:chExt cx="2808026" cy="391068"/>
                </a:xfrm>
              </p:grpSpPr>
              <p:sp>
                <p:nvSpPr>
                  <p:cNvPr id="118" name="Rectangle 117"/>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9" name="Oval 118"/>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20" name="Rectangle 119"/>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21" name="Rectangle 120"/>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22" name="Rectangle 121"/>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94" name="Group 93"/>
                <p:cNvGrpSpPr>
                  <a:grpSpLocks noChangeAspect="1"/>
                </p:cNvGrpSpPr>
                <p:nvPr/>
              </p:nvGrpSpPr>
              <p:grpSpPr>
                <a:xfrm>
                  <a:off x="426835" y="4726044"/>
                  <a:ext cx="867441" cy="120807"/>
                  <a:chOff x="7740526" y="4440417"/>
                  <a:chExt cx="2808026" cy="391068"/>
                </a:xfrm>
              </p:grpSpPr>
              <p:sp>
                <p:nvSpPr>
                  <p:cNvPr id="113" name="Rectangle 112"/>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4" name="Oval 113"/>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5" name="Rectangle 114"/>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6" name="Rectangle 115"/>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7" name="Rectangle 116"/>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95" name="Group 94"/>
                <p:cNvGrpSpPr>
                  <a:grpSpLocks noChangeAspect="1"/>
                </p:cNvGrpSpPr>
                <p:nvPr/>
              </p:nvGrpSpPr>
              <p:grpSpPr>
                <a:xfrm>
                  <a:off x="426836" y="4865803"/>
                  <a:ext cx="867441" cy="120807"/>
                  <a:chOff x="7740526" y="4440417"/>
                  <a:chExt cx="2808026" cy="391068"/>
                </a:xfrm>
              </p:grpSpPr>
              <p:sp>
                <p:nvSpPr>
                  <p:cNvPr id="108" name="Rectangle 107"/>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9" name="Oval 108"/>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0" name="Rectangle 109"/>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1" name="Rectangle 110"/>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2" name="Rectangle 111"/>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96" name="Group 95"/>
                <p:cNvGrpSpPr>
                  <a:grpSpLocks noChangeAspect="1"/>
                </p:cNvGrpSpPr>
                <p:nvPr/>
              </p:nvGrpSpPr>
              <p:grpSpPr>
                <a:xfrm>
                  <a:off x="426835" y="5005559"/>
                  <a:ext cx="867441" cy="120807"/>
                  <a:chOff x="7740526" y="4440417"/>
                  <a:chExt cx="2808026" cy="391068"/>
                </a:xfrm>
              </p:grpSpPr>
              <p:sp>
                <p:nvSpPr>
                  <p:cNvPr id="103" name="Rectangle 102"/>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4" name="Oval 103"/>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5" name="Rectangle 104"/>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6" name="Rectangle 105"/>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7" name="Rectangle 106"/>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97" name="Group 96"/>
                <p:cNvGrpSpPr>
                  <a:grpSpLocks noChangeAspect="1"/>
                </p:cNvGrpSpPr>
                <p:nvPr/>
              </p:nvGrpSpPr>
              <p:grpSpPr>
                <a:xfrm>
                  <a:off x="426836" y="5145318"/>
                  <a:ext cx="867441" cy="120807"/>
                  <a:chOff x="7740526" y="4440417"/>
                  <a:chExt cx="2808026" cy="391068"/>
                </a:xfrm>
              </p:grpSpPr>
              <p:sp>
                <p:nvSpPr>
                  <p:cNvPr id="98" name="Rectangle 97"/>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99" name="Oval 98"/>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0" name="Rectangle 99"/>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1" name="Rectangle 100"/>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2" name="Rectangle 101"/>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grpSp>
            <p:nvGrpSpPr>
              <p:cNvPr id="128" name="Group 127"/>
              <p:cNvGrpSpPr>
                <a:grpSpLocks noChangeAspect="1"/>
              </p:cNvGrpSpPr>
              <p:nvPr/>
            </p:nvGrpSpPr>
            <p:grpSpPr>
              <a:xfrm>
                <a:off x="1093559" y="4483419"/>
                <a:ext cx="296450" cy="281425"/>
                <a:chOff x="424517" y="4446040"/>
                <a:chExt cx="869760" cy="820085"/>
              </a:xfrm>
            </p:grpSpPr>
            <p:grpSp>
              <p:nvGrpSpPr>
                <p:cNvPr id="129" name="Group 128"/>
                <p:cNvGrpSpPr>
                  <a:grpSpLocks noChangeAspect="1"/>
                </p:cNvGrpSpPr>
                <p:nvPr/>
              </p:nvGrpSpPr>
              <p:grpSpPr>
                <a:xfrm>
                  <a:off x="426351" y="4446040"/>
                  <a:ext cx="867441" cy="120807"/>
                  <a:chOff x="7740526" y="4440417"/>
                  <a:chExt cx="2808026" cy="391068"/>
                </a:xfrm>
              </p:grpSpPr>
              <p:sp>
                <p:nvSpPr>
                  <p:cNvPr id="160" name="Rectangle 159"/>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61" name="Oval 160"/>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62" name="Rectangle 161"/>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63" name="Rectangle 162"/>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64" name="Rectangle 163"/>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130" name="Group 129"/>
                <p:cNvGrpSpPr>
                  <a:grpSpLocks noChangeAspect="1"/>
                </p:cNvGrpSpPr>
                <p:nvPr/>
              </p:nvGrpSpPr>
              <p:grpSpPr>
                <a:xfrm>
                  <a:off x="424517" y="4587264"/>
                  <a:ext cx="867441" cy="120807"/>
                  <a:chOff x="7740526" y="4440417"/>
                  <a:chExt cx="2808026" cy="391068"/>
                </a:xfrm>
              </p:grpSpPr>
              <p:sp>
                <p:nvSpPr>
                  <p:cNvPr id="155" name="Rectangle 154"/>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56" name="Oval 155"/>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57" name="Rectangle 156"/>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58" name="Rectangle 157"/>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59" name="Rectangle 158"/>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131" name="Group 130"/>
                <p:cNvGrpSpPr>
                  <a:grpSpLocks noChangeAspect="1"/>
                </p:cNvGrpSpPr>
                <p:nvPr/>
              </p:nvGrpSpPr>
              <p:grpSpPr>
                <a:xfrm>
                  <a:off x="426835" y="4726044"/>
                  <a:ext cx="867441" cy="120807"/>
                  <a:chOff x="7740526" y="4440417"/>
                  <a:chExt cx="2808026" cy="391068"/>
                </a:xfrm>
              </p:grpSpPr>
              <p:sp>
                <p:nvSpPr>
                  <p:cNvPr id="150" name="Rectangle 149"/>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51" name="Oval 150"/>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52" name="Rectangle 151"/>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53" name="Rectangle 152"/>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54" name="Rectangle 153"/>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132" name="Group 131"/>
                <p:cNvGrpSpPr>
                  <a:grpSpLocks noChangeAspect="1"/>
                </p:cNvGrpSpPr>
                <p:nvPr/>
              </p:nvGrpSpPr>
              <p:grpSpPr>
                <a:xfrm>
                  <a:off x="426836" y="4865803"/>
                  <a:ext cx="867441" cy="120807"/>
                  <a:chOff x="7740526" y="4440417"/>
                  <a:chExt cx="2808026" cy="391068"/>
                </a:xfrm>
              </p:grpSpPr>
              <p:sp>
                <p:nvSpPr>
                  <p:cNvPr id="145" name="Rectangle 144"/>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46" name="Oval 145"/>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47" name="Rectangle 146"/>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48" name="Rectangle 147"/>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49" name="Rectangle 148"/>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133" name="Group 132"/>
                <p:cNvGrpSpPr>
                  <a:grpSpLocks noChangeAspect="1"/>
                </p:cNvGrpSpPr>
                <p:nvPr/>
              </p:nvGrpSpPr>
              <p:grpSpPr>
                <a:xfrm>
                  <a:off x="426835" y="5005559"/>
                  <a:ext cx="867441" cy="120807"/>
                  <a:chOff x="7740526" y="4440417"/>
                  <a:chExt cx="2808026" cy="391068"/>
                </a:xfrm>
              </p:grpSpPr>
              <p:sp>
                <p:nvSpPr>
                  <p:cNvPr id="140" name="Rectangle 139"/>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41" name="Oval 140"/>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42" name="Rectangle 141"/>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43" name="Rectangle 142"/>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44" name="Rectangle 143"/>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134" name="Group 133"/>
                <p:cNvGrpSpPr>
                  <a:grpSpLocks noChangeAspect="1"/>
                </p:cNvGrpSpPr>
                <p:nvPr/>
              </p:nvGrpSpPr>
              <p:grpSpPr>
                <a:xfrm>
                  <a:off x="426836" y="5145318"/>
                  <a:ext cx="867441" cy="120807"/>
                  <a:chOff x="7740526" y="4440417"/>
                  <a:chExt cx="2808026" cy="391068"/>
                </a:xfrm>
              </p:grpSpPr>
              <p:sp>
                <p:nvSpPr>
                  <p:cNvPr id="135" name="Rectangle 134"/>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36" name="Oval 135"/>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37" name="Rectangle 136"/>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38" name="Rectangle 137"/>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39" name="Rectangle 138"/>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grpSp>
        <p:grpSp>
          <p:nvGrpSpPr>
            <p:cNvPr id="8" name="Group 7"/>
            <p:cNvGrpSpPr/>
            <p:nvPr/>
          </p:nvGrpSpPr>
          <p:grpSpPr>
            <a:xfrm>
              <a:off x="671306" y="4178651"/>
              <a:ext cx="2556173" cy="483193"/>
              <a:chOff x="856809" y="5044832"/>
              <a:chExt cx="2463914" cy="465513"/>
            </a:xfrm>
          </p:grpSpPr>
          <p:grpSp>
            <p:nvGrpSpPr>
              <p:cNvPr id="243" name="Group 242"/>
              <p:cNvGrpSpPr/>
              <p:nvPr/>
            </p:nvGrpSpPr>
            <p:grpSpPr>
              <a:xfrm>
                <a:off x="2395965" y="5204647"/>
                <a:ext cx="924758" cy="145882"/>
                <a:chOff x="7740526" y="4440417"/>
                <a:chExt cx="2808026" cy="391068"/>
              </a:xfrm>
            </p:grpSpPr>
            <p:sp>
              <p:nvSpPr>
                <p:cNvPr id="245" name="Rectangle 244"/>
                <p:cNvSpPr/>
                <p:nvPr/>
              </p:nvSpPr>
              <p:spPr>
                <a:xfrm>
                  <a:off x="7740529" y="4440417"/>
                  <a:ext cx="2808023"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246" name="Oval 245"/>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247" name="Rectangle 246"/>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248" name="Rectangle 247"/>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249" name="Rectangle 248"/>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210" name="Group 209"/>
              <p:cNvGrpSpPr>
                <a:grpSpLocks noChangeAspect="1"/>
              </p:cNvGrpSpPr>
              <p:nvPr/>
            </p:nvGrpSpPr>
            <p:grpSpPr>
              <a:xfrm>
                <a:off x="2063494" y="5111319"/>
                <a:ext cx="168021" cy="332538"/>
                <a:chOff x="692152" y="3629546"/>
                <a:chExt cx="768348" cy="1342504"/>
              </a:xfrm>
            </p:grpSpPr>
            <p:sp>
              <p:nvSpPr>
                <p:cNvPr id="211" name="Rectangle 210"/>
                <p:cNvSpPr/>
                <p:nvPr/>
              </p:nvSpPr>
              <p:spPr>
                <a:xfrm>
                  <a:off x="692152" y="3629546"/>
                  <a:ext cx="768348" cy="134250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2" name="Rectangle 211"/>
                <p:cNvSpPr/>
                <p:nvPr/>
              </p:nvSpPr>
              <p:spPr>
                <a:xfrm>
                  <a:off x="746127" y="3727971"/>
                  <a:ext cx="660398" cy="10789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3" name="Oval 212"/>
                <p:cNvSpPr/>
                <p:nvPr/>
              </p:nvSpPr>
              <p:spPr>
                <a:xfrm>
                  <a:off x="1025526" y="4841875"/>
                  <a:ext cx="101600" cy="1016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4" name="Oval 213"/>
                <p:cNvSpPr/>
                <p:nvPr/>
              </p:nvSpPr>
              <p:spPr>
                <a:xfrm>
                  <a:off x="1185467" y="3655899"/>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15" name="Straight Connector 214"/>
                <p:cNvCxnSpPr/>
                <p:nvPr/>
              </p:nvCxnSpPr>
              <p:spPr>
                <a:xfrm>
                  <a:off x="1016795" y="3676650"/>
                  <a:ext cx="8929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24" name="Group 223"/>
              <p:cNvGrpSpPr>
                <a:grpSpLocks noChangeAspect="1"/>
              </p:cNvGrpSpPr>
              <p:nvPr/>
            </p:nvGrpSpPr>
            <p:grpSpPr>
              <a:xfrm>
                <a:off x="856809" y="5044832"/>
                <a:ext cx="228127" cy="465513"/>
                <a:chOff x="7653540" y="2295205"/>
                <a:chExt cx="1485900" cy="2676850"/>
              </a:xfrm>
            </p:grpSpPr>
            <p:sp>
              <p:nvSpPr>
                <p:cNvPr id="225" name="Rectangle 224"/>
                <p:cNvSpPr/>
                <p:nvPr/>
              </p:nvSpPr>
              <p:spPr>
                <a:xfrm>
                  <a:off x="7653540" y="2295205"/>
                  <a:ext cx="1485900" cy="26768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6" name="Oval 225"/>
                <p:cNvSpPr/>
                <p:nvPr/>
              </p:nvSpPr>
              <p:spPr>
                <a:xfrm>
                  <a:off x="8894899" y="3249446"/>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7" name="Rectangle 226"/>
                <p:cNvSpPr/>
                <p:nvPr/>
              </p:nvSpPr>
              <p:spPr>
                <a:xfrm>
                  <a:off x="7797801" y="2419349"/>
                  <a:ext cx="977900" cy="2291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8" name="Rectangle 227"/>
                <p:cNvSpPr/>
                <p:nvPr/>
              </p:nvSpPr>
              <p:spPr>
                <a:xfrm>
                  <a:off x="7797801" y="2712068"/>
                  <a:ext cx="977900" cy="2291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9" name="Rectangle 228"/>
                <p:cNvSpPr/>
                <p:nvPr/>
              </p:nvSpPr>
              <p:spPr>
                <a:xfrm>
                  <a:off x="7876226" y="4112218"/>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0" name="Rectangle 229"/>
                <p:cNvSpPr/>
                <p:nvPr/>
              </p:nvSpPr>
              <p:spPr>
                <a:xfrm>
                  <a:off x="7965126" y="4112217"/>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1" name="Rectangle 230"/>
                <p:cNvSpPr/>
                <p:nvPr/>
              </p:nvSpPr>
              <p:spPr>
                <a:xfrm>
                  <a:off x="80540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2" name="Rectangle 231"/>
                <p:cNvSpPr/>
                <p:nvPr/>
              </p:nvSpPr>
              <p:spPr>
                <a:xfrm>
                  <a:off x="81429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3" name="Rectangle 232"/>
                <p:cNvSpPr/>
                <p:nvPr/>
              </p:nvSpPr>
              <p:spPr>
                <a:xfrm>
                  <a:off x="8231826" y="4112218"/>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4" name="Rectangle 233"/>
                <p:cNvSpPr/>
                <p:nvPr/>
              </p:nvSpPr>
              <p:spPr>
                <a:xfrm>
                  <a:off x="8320726" y="4112217"/>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5" name="Rectangle 234"/>
                <p:cNvSpPr/>
                <p:nvPr/>
              </p:nvSpPr>
              <p:spPr>
                <a:xfrm>
                  <a:off x="84096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6" name="Rectangle 235"/>
                <p:cNvSpPr/>
                <p:nvPr/>
              </p:nvSpPr>
              <p:spPr>
                <a:xfrm>
                  <a:off x="84985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7" name="Rectangle 236"/>
                <p:cNvSpPr/>
                <p:nvPr/>
              </p:nvSpPr>
              <p:spPr>
                <a:xfrm>
                  <a:off x="85874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8" name="Rectangle 237"/>
                <p:cNvSpPr/>
                <p:nvPr/>
              </p:nvSpPr>
              <p:spPr>
                <a:xfrm>
                  <a:off x="8676326" y="4112215"/>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9" name="Rectangle 238"/>
                <p:cNvSpPr/>
                <p:nvPr/>
              </p:nvSpPr>
              <p:spPr>
                <a:xfrm>
                  <a:off x="8765226" y="4112214"/>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0" name="Rectangle 239"/>
                <p:cNvSpPr/>
                <p:nvPr/>
              </p:nvSpPr>
              <p:spPr>
                <a:xfrm>
                  <a:off x="8854126" y="4112214"/>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401" name="Group 400"/>
              <p:cNvGrpSpPr>
                <a:grpSpLocks noChangeAspect="1"/>
              </p:cNvGrpSpPr>
              <p:nvPr/>
            </p:nvGrpSpPr>
            <p:grpSpPr>
              <a:xfrm>
                <a:off x="1249387" y="5068163"/>
                <a:ext cx="649656" cy="418850"/>
                <a:chOff x="2865713" y="3390900"/>
                <a:chExt cx="2833699" cy="1612901"/>
              </a:xfrm>
            </p:grpSpPr>
            <p:sp>
              <p:nvSpPr>
                <p:cNvPr id="402" name="Parallelogram 401"/>
                <p:cNvSpPr/>
                <p:nvPr/>
              </p:nvSpPr>
              <p:spPr>
                <a:xfrm>
                  <a:off x="3602052" y="3390900"/>
                  <a:ext cx="2097360" cy="980103"/>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03" name="Parallelogram 402"/>
                <p:cNvSpPr/>
                <p:nvPr/>
              </p:nvSpPr>
              <p:spPr>
                <a:xfrm>
                  <a:off x="3648852" y="3470645"/>
                  <a:ext cx="1982469" cy="873155"/>
                </a:xfrm>
                <a:prstGeom prst="parallelogram">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04" name="Parallelogram 403"/>
                <p:cNvSpPr/>
                <p:nvPr/>
              </p:nvSpPr>
              <p:spPr>
                <a:xfrm rot="10800000">
                  <a:off x="2865713" y="4371004"/>
                  <a:ext cx="2585503" cy="632797"/>
                </a:xfrm>
                <a:prstGeom prst="parallelogram">
                  <a:avLst>
                    <a:gd name="adj" fmla="val 116272"/>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05" name="Parallelogram 404"/>
                <p:cNvSpPr/>
                <p:nvPr/>
              </p:nvSpPr>
              <p:spPr>
                <a:xfrm rot="10800000">
                  <a:off x="3250520" y="4475006"/>
                  <a:ext cx="1980211" cy="273910"/>
                </a:xfrm>
                <a:prstGeom prst="parallelogram">
                  <a:avLst>
                    <a:gd name="adj" fmla="val 116272"/>
                  </a:avLst>
                </a:prstGeom>
                <a:solidFill>
                  <a:srgbClr val="8D87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406" name="Parallelogram 405"/>
                <p:cNvSpPr/>
                <p:nvPr/>
              </p:nvSpPr>
              <p:spPr>
                <a:xfrm rot="10800000">
                  <a:off x="3587489" y="4776121"/>
                  <a:ext cx="721780" cy="136957"/>
                </a:xfrm>
                <a:prstGeom prst="parallelogram">
                  <a:avLst>
                    <a:gd name="adj" fmla="val 1162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grpSp>
      </p:grpSp>
      <p:grpSp>
        <p:nvGrpSpPr>
          <p:cNvPr id="12" name="Group 11"/>
          <p:cNvGrpSpPr/>
          <p:nvPr/>
        </p:nvGrpSpPr>
        <p:grpSpPr>
          <a:xfrm>
            <a:off x="8144189" y="4953126"/>
            <a:ext cx="3664384" cy="719692"/>
            <a:chOff x="8141167" y="5202981"/>
            <a:chExt cx="3664384" cy="719692"/>
          </a:xfrm>
        </p:grpSpPr>
        <p:grpSp>
          <p:nvGrpSpPr>
            <p:cNvPr id="217" name="Group 216"/>
            <p:cNvGrpSpPr>
              <a:grpSpLocks noChangeAspect="1"/>
            </p:cNvGrpSpPr>
            <p:nvPr/>
          </p:nvGrpSpPr>
          <p:grpSpPr>
            <a:xfrm>
              <a:off x="10781792" y="5219597"/>
              <a:ext cx="1023759" cy="582709"/>
              <a:chOff x="2865713" y="3390900"/>
              <a:chExt cx="2833699" cy="1612901"/>
            </a:xfrm>
          </p:grpSpPr>
          <p:sp>
            <p:nvSpPr>
              <p:cNvPr id="218" name="Parallelogram 217"/>
              <p:cNvSpPr/>
              <p:nvPr/>
            </p:nvSpPr>
            <p:spPr>
              <a:xfrm>
                <a:off x="3602052" y="3390900"/>
                <a:ext cx="2097360" cy="980103"/>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9" name="Parallelogram 218"/>
              <p:cNvSpPr/>
              <p:nvPr/>
            </p:nvSpPr>
            <p:spPr>
              <a:xfrm>
                <a:off x="3648852" y="3470645"/>
                <a:ext cx="1982469" cy="873155"/>
              </a:xfrm>
              <a:prstGeom prst="parallelogram">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0" name="Parallelogram 219"/>
              <p:cNvSpPr/>
              <p:nvPr/>
            </p:nvSpPr>
            <p:spPr>
              <a:xfrm rot="10800000">
                <a:off x="2865713" y="4371004"/>
                <a:ext cx="2585503" cy="632797"/>
              </a:xfrm>
              <a:prstGeom prst="parallelogram">
                <a:avLst>
                  <a:gd name="adj" fmla="val 116272"/>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1" name="Parallelogram 220"/>
              <p:cNvSpPr/>
              <p:nvPr/>
            </p:nvSpPr>
            <p:spPr>
              <a:xfrm rot="10800000">
                <a:off x="3250520" y="4475006"/>
                <a:ext cx="1980211" cy="273910"/>
              </a:xfrm>
              <a:prstGeom prst="parallelogram">
                <a:avLst>
                  <a:gd name="adj" fmla="val 116272"/>
                </a:avLst>
              </a:prstGeom>
              <a:solidFill>
                <a:srgbClr val="8D87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22" name="Parallelogram 221"/>
              <p:cNvSpPr/>
              <p:nvPr/>
            </p:nvSpPr>
            <p:spPr>
              <a:xfrm rot="10800000">
                <a:off x="3587489" y="4776121"/>
                <a:ext cx="721780" cy="136957"/>
              </a:xfrm>
              <a:prstGeom prst="parallelogram">
                <a:avLst>
                  <a:gd name="adj" fmla="val 1162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grpSp>
          <p:nvGrpSpPr>
            <p:cNvPr id="377" name="Group 376"/>
            <p:cNvGrpSpPr>
              <a:grpSpLocks noChangeAspect="1"/>
            </p:cNvGrpSpPr>
            <p:nvPr/>
          </p:nvGrpSpPr>
          <p:grpSpPr>
            <a:xfrm>
              <a:off x="8731297" y="5429312"/>
              <a:ext cx="1374270" cy="191392"/>
              <a:chOff x="7740526" y="4440417"/>
              <a:chExt cx="2808026" cy="391068"/>
            </a:xfrm>
          </p:grpSpPr>
          <p:sp>
            <p:nvSpPr>
              <p:cNvPr id="378" name="Rectangle 377"/>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379" name="Oval 378"/>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380" name="Rectangle 379"/>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381" name="Rectangle 380"/>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382" name="Rectangle 381"/>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383" name="Group 382"/>
            <p:cNvGrpSpPr>
              <a:grpSpLocks noChangeAspect="1"/>
            </p:cNvGrpSpPr>
            <p:nvPr/>
          </p:nvGrpSpPr>
          <p:grpSpPr>
            <a:xfrm>
              <a:off x="10296201" y="5251820"/>
              <a:ext cx="294956" cy="515366"/>
              <a:chOff x="692152" y="3629546"/>
              <a:chExt cx="768348" cy="1342504"/>
            </a:xfrm>
          </p:grpSpPr>
          <p:sp>
            <p:nvSpPr>
              <p:cNvPr id="384" name="Rectangle 383"/>
              <p:cNvSpPr/>
              <p:nvPr/>
            </p:nvSpPr>
            <p:spPr>
              <a:xfrm>
                <a:off x="692152" y="3629546"/>
                <a:ext cx="768348" cy="134250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85" name="Rectangle 384"/>
              <p:cNvSpPr/>
              <p:nvPr/>
            </p:nvSpPr>
            <p:spPr>
              <a:xfrm>
                <a:off x="746127" y="3727971"/>
                <a:ext cx="660398" cy="10789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86" name="Oval 385"/>
              <p:cNvSpPr/>
              <p:nvPr/>
            </p:nvSpPr>
            <p:spPr>
              <a:xfrm>
                <a:off x="1025526" y="4841875"/>
                <a:ext cx="101600" cy="1016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87" name="Oval 386"/>
              <p:cNvSpPr/>
              <p:nvPr/>
            </p:nvSpPr>
            <p:spPr>
              <a:xfrm>
                <a:off x="1185467" y="3655899"/>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88" name="Straight Connector 387"/>
              <p:cNvCxnSpPr/>
              <p:nvPr/>
            </p:nvCxnSpPr>
            <p:spPr>
              <a:xfrm>
                <a:off x="1016795" y="3676650"/>
                <a:ext cx="8929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08" name="Group 407"/>
            <p:cNvGrpSpPr>
              <a:grpSpLocks noChangeAspect="1"/>
            </p:cNvGrpSpPr>
            <p:nvPr/>
          </p:nvGrpSpPr>
          <p:grpSpPr>
            <a:xfrm>
              <a:off x="8141167" y="5202981"/>
              <a:ext cx="399496" cy="719692"/>
              <a:chOff x="7653540" y="2295205"/>
              <a:chExt cx="1485900" cy="2676850"/>
            </a:xfrm>
          </p:grpSpPr>
          <p:sp>
            <p:nvSpPr>
              <p:cNvPr id="409" name="Rectangle 408"/>
              <p:cNvSpPr/>
              <p:nvPr/>
            </p:nvSpPr>
            <p:spPr>
              <a:xfrm>
                <a:off x="7653540" y="2295205"/>
                <a:ext cx="1485900" cy="26768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0" name="Oval 409"/>
              <p:cNvSpPr/>
              <p:nvPr/>
            </p:nvSpPr>
            <p:spPr>
              <a:xfrm>
                <a:off x="8894899" y="3249446"/>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1" name="Rectangle 410"/>
              <p:cNvSpPr/>
              <p:nvPr/>
            </p:nvSpPr>
            <p:spPr>
              <a:xfrm>
                <a:off x="7797801" y="2419349"/>
                <a:ext cx="977900" cy="2291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2" name="Rectangle 411"/>
              <p:cNvSpPr/>
              <p:nvPr/>
            </p:nvSpPr>
            <p:spPr>
              <a:xfrm>
                <a:off x="7797801" y="2712068"/>
                <a:ext cx="977900" cy="2291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3" name="Rectangle 412"/>
              <p:cNvSpPr/>
              <p:nvPr/>
            </p:nvSpPr>
            <p:spPr>
              <a:xfrm>
                <a:off x="7876226" y="4112218"/>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4" name="Rectangle 413"/>
              <p:cNvSpPr/>
              <p:nvPr/>
            </p:nvSpPr>
            <p:spPr>
              <a:xfrm>
                <a:off x="7965126" y="4112217"/>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5" name="Rectangle 414"/>
              <p:cNvSpPr/>
              <p:nvPr/>
            </p:nvSpPr>
            <p:spPr>
              <a:xfrm>
                <a:off x="80540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6" name="Rectangle 415"/>
              <p:cNvSpPr/>
              <p:nvPr/>
            </p:nvSpPr>
            <p:spPr>
              <a:xfrm>
                <a:off x="81429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7" name="Rectangle 416"/>
              <p:cNvSpPr/>
              <p:nvPr/>
            </p:nvSpPr>
            <p:spPr>
              <a:xfrm>
                <a:off x="8231826" y="4112218"/>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8" name="Rectangle 417"/>
              <p:cNvSpPr/>
              <p:nvPr/>
            </p:nvSpPr>
            <p:spPr>
              <a:xfrm>
                <a:off x="8320726" y="4112217"/>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9" name="Rectangle 418"/>
              <p:cNvSpPr/>
              <p:nvPr/>
            </p:nvSpPr>
            <p:spPr>
              <a:xfrm>
                <a:off x="84096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20" name="Rectangle 419"/>
              <p:cNvSpPr/>
              <p:nvPr/>
            </p:nvSpPr>
            <p:spPr>
              <a:xfrm>
                <a:off x="84985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21" name="Rectangle 420"/>
              <p:cNvSpPr/>
              <p:nvPr/>
            </p:nvSpPr>
            <p:spPr>
              <a:xfrm>
                <a:off x="85874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22" name="Rectangle 421"/>
              <p:cNvSpPr/>
              <p:nvPr/>
            </p:nvSpPr>
            <p:spPr>
              <a:xfrm>
                <a:off x="8676326" y="4112215"/>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23" name="Rectangle 422"/>
              <p:cNvSpPr/>
              <p:nvPr/>
            </p:nvSpPr>
            <p:spPr>
              <a:xfrm>
                <a:off x="8765226" y="4112214"/>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24" name="Rectangle 423"/>
              <p:cNvSpPr/>
              <p:nvPr/>
            </p:nvSpPr>
            <p:spPr>
              <a:xfrm>
                <a:off x="8854126" y="4112214"/>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5" name="Group 14"/>
          <p:cNvGrpSpPr/>
          <p:nvPr/>
        </p:nvGrpSpPr>
        <p:grpSpPr>
          <a:xfrm>
            <a:off x="3625666" y="4836052"/>
            <a:ext cx="4389120" cy="1684881"/>
            <a:chOff x="3974142" y="4812750"/>
            <a:chExt cx="4226311" cy="1630017"/>
          </a:xfrm>
        </p:grpSpPr>
        <p:grpSp>
          <p:nvGrpSpPr>
            <p:cNvPr id="13" name="Group 12"/>
            <p:cNvGrpSpPr/>
            <p:nvPr/>
          </p:nvGrpSpPr>
          <p:grpSpPr>
            <a:xfrm>
              <a:off x="3974142" y="4812750"/>
              <a:ext cx="4226311" cy="1630017"/>
              <a:chOff x="3974142" y="4812750"/>
              <a:chExt cx="4226311" cy="1630017"/>
            </a:xfrm>
          </p:grpSpPr>
          <p:grpSp>
            <p:nvGrpSpPr>
              <p:cNvPr id="575" name="Group 5"/>
              <p:cNvGrpSpPr>
                <a:grpSpLocks noChangeAspect="1"/>
              </p:cNvGrpSpPr>
              <p:nvPr/>
            </p:nvGrpSpPr>
            <p:grpSpPr bwMode="auto">
              <a:xfrm>
                <a:off x="3974142" y="4812750"/>
                <a:ext cx="4226311" cy="1630017"/>
                <a:chOff x="537" y="880"/>
                <a:chExt cx="3686" cy="1412"/>
              </a:xfrm>
              <a:solidFill>
                <a:srgbClr val="0070C0"/>
              </a:solidFill>
            </p:grpSpPr>
            <p:sp>
              <p:nvSpPr>
                <p:cNvPr id="577" name="Freeform 6"/>
                <p:cNvSpPr>
                  <a:spLocks/>
                </p:cNvSpPr>
                <p:nvPr/>
              </p:nvSpPr>
              <p:spPr bwMode="auto">
                <a:xfrm>
                  <a:off x="537" y="880"/>
                  <a:ext cx="3686" cy="1412"/>
                </a:xfrm>
                <a:custGeom>
                  <a:avLst/>
                  <a:gdLst>
                    <a:gd name="T0" fmla="*/ 9301 w 10181"/>
                    <a:gd name="T1" fmla="*/ 2165 h 3915"/>
                    <a:gd name="T2" fmla="*/ 8890 w 10181"/>
                    <a:gd name="T3" fmla="*/ 2267 h 3915"/>
                    <a:gd name="T4" fmla="*/ 7738 w 10181"/>
                    <a:gd name="T5" fmla="*/ 1296 h 3915"/>
                    <a:gd name="T6" fmla="*/ 7061 w 10181"/>
                    <a:gd name="T7" fmla="*/ 1509 h 3915"/>
                    <a:gd name="T8" fmla="*/ 5600 w 10181"/>
                    <a:gd name="T9" fmla="*/ 416 h 3915"/>
                    <a:gd name="T10" fmla="*/ 4869 w 10181"/>
                    <a:gd name="T11" fmla="*/ 603 h 3915"/>
                    <a:gd name="T12" fmla="*/ 3498 w 10181"/>
                    <a:gd name="T13" fmla="*/ 0 h 3915"/>
                    <a:gd name="T14" fmla="*/ 1904 w 10181"/>
                    <a:gd name="T15" fmla="*/ 912 h 3915"/>
                    <a:gd name="T16" fmla="*/ 1525 w 10181"/>
                    <a:gd name="T17" fmla="*/ 864 h 3915"/>
                    <a:gd name="T18" fmla="*/ 0 w 10181"/>
                    <a:gd name="T19" fmla="*/ 2389 h 3915"/>
                    <a:gd name="T20" fmla="*/ 1525 w 10181"/>
                    <a:gd name="T21" fmla="*/ 3915 h 3915"/>
                    <a:gd name="T22" fmla="*/ 1637 w 10181"/>
                    <a:gd name="T23" fmla="*/ 3909 h 3915"/>
                    <a:gd name="T24" fmla="*/ 9194 w 10181"/>
                    <a:gd name="T25" fmla="*/ 3909 h 3915"/>
                    <a:gd name="T26" fmla="*/ 9301 w 10181"/>
                    <a:gd name="T27" fmla="*/ 3915 h 3915"/>
                    <a:gd name="T28" fmla="*/ 10181 w 10181"/>
                    <a:gd name="T29" fmla="*/ 3040 h 3915"/>
                    <a:gd name="T30" fmla="*/ 9301 w 10181"/>
                    <a:gd name="T31" fmla="*/ 2165 h 3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81" h="3915">
                      <a:moveTo>
                        <a:pt x="9301" y="2165"/>
                      </a:moveTo>
                      <a:cubicBezTo>
                        <a:pt x="9152" y="2165"/>
                        <a:pt x="9013" y="2203"/>
                        <a:pt x="8890" y="2267"/>
                      </a:cubicBezTo>
                      <a:cubicBezTo>
                        <a:pt x="8800" y="1717"/>
                        <a:pt x="8320" y="1296"/>
                        <a:pt x="7738" y="1296"/>
                      </a:cubicBezTo>
                      <a:cubicBezTo>
                        <a:pt x="7488" y="1296"/>
                        <a:pt x="7253" y="1376"/>
                        <a:pt x="7061" y="1509"/>
                      </a:cubicBezTo>
                      <a:cubicBezTo>
                        <a:pt x="6880" y="880"/>
                        <a:pt x="6293" y="416"/>
                        <a:pt x="5600" y="416"/>
                      </a:cubicBezTo>
                      <a:cubicBezTo>
                        <a:pt x="5333" y="416"/>
                        <a:pt x="5088" y="485"/>
                        <a:pt x="4869" y="603"/>
                      </a:cubicBezTo>
                      <a:cubicBezTo>
                        <a:pt x="4533" y="229"/>
                        <a:pt x="4042" y="0"/>
                        <a:pt x="3498" y="0"/>
                      </a:cubicBezTo>
                      <a:cubicBezTo>
                        <a:pt x="2821" y="0"/>
                        <a:pt x="2224" y="363"/>
                        <a:pt x="1904" y="912"/>
                      </a:cubicBezTo>
                      <a:cubicBezTo>
                        <a:pt x="1781" y="880"/>
                        <a:pt x="1658" y="864"/>
                        <a:pt x="1525" y="864"/>
                      </a:cubicBezTo>
                      <a:cubicBezTo>
                        <a:pt x="682" y="864"/>
                        <a:pt x="0" y="1547"/>
                        <a:pt x="0" y="2389"/>
                      </a:cubicBezTo>
                      <a:cubicBezTo>
                        <a:pt x="0" y="3232"/>
                        <a:pt x="682" y="3915"/>
                        <a:pt x="1525" y="3915"/>
                      </a:cubicBezTo>
                      <a:cubicBezTo>
                        <a:pt x="1562" y="3915"/>
                        <a:pt x="1600" y="3915"/>
                        <a:pt x="1637" y="3909"/>
                      </a:cubicBezTo>
                      <a:cubicBezTo>
                        <a:pt x="9194" y="3909"/>
                        <a:pt x="9194" y="3909"/>
                        <a:pt x="9194" y="3909"/>
                      </a:cubicBezTo>
                      <a:cubicBezTo>
                        <a:pt x="9226" y="3915"/>
                        <a:pt x="9264" y="3915"/>
                        <a:pt x="9301" y="3915"/>
                      </a:cubicBezTo>
                      <a:cubicBezTo>
                        <a:pt x="9786" y="3915"/>
                        <a:pt x="10181" y="3525"/>
                        <a:pt x="10181" y="3040"/>
                      </a:cubicBezTo>
                      <a:cubicBezTo>
                        <a:pt x="10181" y="2555"/>
                        <a:pt x="9786" y="2165"/>
                        <a:pt x="9301" y="216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78" name="Freeform 7"/>
                <p:cNvSpPr>
                  <a:spLocks noChangeAspect="1"/>
                </p:cNvSpPr>
                <p:nvPr/>
              </p:nvSpPr>
              <p:spPr bwMode="auto">
                <a:xfrm>
                  <a:off x="537" y="880"/>
                  <a:ext cx="3686" cy="1412"/>
                </a:xfrm>
                <a:custGeom>
                  <a:avLst/>
                  <a:gdLst>
                    <a:gd name="T0" fmla="*/ 3368 w 3686"/>
                    <a:gd name="T1" fmla="*/ 781 h 1412"/>
                    <a:gd name="T2" fmla="*/ 3219 w 3686"/>
                    <a:gd name="T3" fmla="*/ 817 h 1412"/>
                    <a:gd name="T4" fmla="*/ 2802 w 3686"/>
                    <a:gd name="T5" fmla="*/ 467 h 1412"/>
                    <a:gd name="T6" fmla="*/ 2557 w 3686"/>
                    <a:gd name="T7" fmla="*/ 544 h 1412"/>
                    <a:gd name="T8" fmla="*/ 2028 w 3686"/>
                    <a:gd name="T9" fmla="*/ 150 h 1412"/>
                    <a:gd name="T10" fmla="*/ 1763 w 3686"/>
                    <a:gd name="T11" fmla="*/ 217 h 1412"/>
                    <a:gd name="T12" fmla="*/ 1267 w 3686"/>
                    <a:gd name="T13" fmla="*/ 0 h 1412"/>
                    <a:gd name="T14" fmla="*/ 690 w 3686"/>
                    <a:gd name="T15" fmla="*/ 329 h 1412"/>
                    <a:gd name="T16" fmla="*/ 552 w 3686"/>
                    <a:gd name="T17" fmla="*/ 311 h 1412"/>
                    <a:gd name="T18" fmla="*/ 0 w 3686"/>
                    <a:gd name="T19" fmla="*/ 861 h 1412"/>
                    <a:gd name="T20" fmla="*/ 552 w 3686"/>
                    <a:gd name="T21" fmla="*/ 1412 h 1412"/>
                    <a:gd name="T22" fmla="*/ 593 w 3686"/>
                    <a:gd name="T23" fmla="*/ 1410 h 1412"/>
                    <a:gd name="T24" fmla="*/ 3329 w 3686"/>
                    <a:gd name="T25" fmla="*/ 1410 h 1412"/>
                    <a:gd name="T26" fmla="*/ 3368 w 3686"/>
                    <a:gd name="T27" fmla="*/ 1412 h 1412"/>
                    <a:gd name="T28" fmla="*/ 3686 w 3686"/>
                    <a:gd name="T29" fmla="*/ 1096 h 1412"/>
                    <a:gd name="T30" fmla="*/ 3368 w 3686"/>
                    <a:gd name="T31" fmla="*/ 781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6" h="1412">
                      <a:moveTo>
                        <a:pt x="3368" y="781"/>
                      </a:moveTo>
                      <a:cubicBezTo>
                        <a:pt x="3314" y="781"/>
                        <a:pt x="3263" y="794"/>
                        <a:pt x="3219" y="817"/>
                      </a:cubicBezTo>
                      <a:cubicBezTo>
                        <a:pt x="3186" y="619"/>
                        <a:pt x="3013" y="467"/>
                        <a:pt x="2802" y="467"/>
                      </a:cubicBezTo>
                      <a:cubicBezTo>
                        <a:pt x="2711" y="467"/>
                        <a:pt x="2626" y="496"/>
                        <a:pt x="2557" y="544"/>
                      </a:cubicBezTo>
                      <a:cubicBezTo>
                        <a:pt x="2491" y="317"/>
                        <a:pt x="2279" y="150"/>
                        <a:pt x="2028" y="150"/>
                      </a:cubicBezTo>
                      <a:cubicBezTo>
                        <a:pt x="1931" y="150"/>
                        <a:pt x="1842" y="175"/>
                        <a:pt x="1763" y="217"/>
                      </a:cubicBezTo>
                      <a:cubicBezTo>
                        <a:pt x="1641" y="82"/>
                        <a:pt x="1464" y="0"/>
                        <a:pt x="1267" y="0"/>
                      </a:cubicBezTo>
                      <a:cubicBezTo>
                        <a:pt x="1022" y="0"/>
                        <a:pt x="805" y="131"/>
                        <a:pt x="690" y="329"/>
                      </a:cubicBezTo>
                      <a:cubicBezTo>
                        <a:pt x="645" y="317"/>
                        <a:pt x="601" y="311"/>
                        <a:pt x="552" y="311"/>
                      </a:cubicBezTo>
                      <a:cubicBezTo>
                        <a:pt x="247" y="311"/>
                        <a:pt x="0" y="558"/>
                        <a:pt x="0" y="861"/>
                      </a:cubicBezTo>
                      <a:cubicBezTo>
                        <a:pt x="0" y="1166"/>
                        <a:pt x="247" y="1412"/>
                        <a:pt x="552" y="1412"/>
                      </a:cubicBezTo>
                      <a:cubicBezTo>
                        <a:pt x="566" y="1412"/>
                        <a:pt x="580" y="1412"/>
                        <a:pt x="593" y="1410"/>
                      </a:cubicBezTo>
                      <a:cubicBezTo>
                        <a:pt x="3329" y="1410"/>
                        <a:pt x="3329" y="1410"/>
                        <a:pt x="3329" y="1410"/>
                      </a:cubicBezTo>
                      <a:cubicBezTo>
                        <a:pt x="3341" y="1412"/>
                        <a:pt x="3354" y="1412"/>
                        <a:pt x="3368" y="1412"/>
                      </a:cubicBezTo>
                      <a:cubicBezTo>
                        <a:pt x="3543" y="1412"/>
                        <a:pt x="3686" y="1271"/>
                        <a:pt x="3686" y="1096"/>
                      </a:cubicBezTo>
                      <a:cubicBezTo>
                        <a:pt x="3686" y="921"/>
                        <a:pt x="3543" y="781"/>
                        <a:pt x="3368" y="781"/>
                      </a:cubicBezTo>
                    </a:path>
                  </a:pathLst>
                </a:cu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400" dirty="0"/>
                </a:p>
              </p:txBody>
            </p:sp>
          </p:grpSp>
          <p:sp>
            <p:nvSpPr>
              <p:cNvPr id="576" name="TextBox 575"/>
              <p:cNvSpPr txBox="1"/>
              <p:nvPr/>
            </p:nvSpPr>
            <p:spPr>
              <a:xfrm>
                <a:off x="4507270" y="5528592"/>
                <a:ext cx="2006000" cy="369332"/>
              </a:xfrm>
              <a:prstGeom prst="rect">
                <a:avLst/>
              </a:prstGeom>
              <a:noFill/>
            </p:spPr>
            <p:txBody>
              <a:bodyPr wrap="square" rtlCol="0">
                <a:spAutoFit/>
              </a:bodyPr>
              <a:lstStyle/>
              <a:p>
                <a:pPr algn="ctr"/>
                <a:r>
                  <a:rPr lang="en-US" dirty="0">
                    <a:solidFill>
                      <a:schemeClr val="bg1"/>
                    </a:solidFill>
                  </a:rPr>
                  <a:t>Community Cloud</a:t>
                </a:r>
              </a:p>
            </p:txBody>
          </p:sp>
        </p:grpSp>
        <p:grpSp>
          <p:nvGrpSpPr>
            <p:cNvPr id="14" name="Group 13"/>
            <p:cNvGrpSpPr/>
            <p:nvPr/>
          </p:nvGrpSpPr>
          <p:grpSpPr>
            <a:xfrm>
              <a:off x="4632867" y="5017604"/>
              <a:ext cx="2463914" cy="1320890"/>
              <a:chOff x="4632867" y="5017604"/>
              <a:chExt cx="2463914" cy="1320890"/>
            </a:xfrm>
          </p:grpSpPr>
          <p:grpSp>
            <p:nvGrpSpPr>
              <p:cNvPr id="427" name="Group 426"/>
              <p:cNvGrpSpPr>
                <a:grpSpLocks noChangeAspect="1"/>
              </p:cNvGrpSpPr>
              <p:nvPr/>
            </p:nvGrpSpPr>
            <p:grpSpPr>
              <a:xfrm>
                <a:off x="5091004" y="5017604"/>
                <a:ext cx="835995" cy="599057"/>
                <a:chOff x="1093559" y="4317615"/>
                <a:chExt cx="624116" cy="447229"/>
              </a:xfrm>
            </p:grpSpPr>
            <p:grpSp>
              <p:nvGrpSpPr>
                <p:cNvPr id="464" name="Group 463"/>
                <p:cNvGrpSpPr>
                  <a:grpSpLocks noChangeAspect="1"/>
                </p:cNvGrpSpPr>
                <p:nvPr/>
              </p:nvGrpSpPr>
              <p:grpSpPr>
                <a:xfrm>
                  <a:off x="1271379" y="4317615"/>
                  <a:ext cx="296450" cy="281425"/>
                  <a:chOff x="424517" y="4446040"/>
                  <a:chExt cx="869760" cy="820085"/>
                </a:xfrm>
              </p:grpSpPr>
              <p:grpSp>
                <p:nvGrpSpPr>
                  <p:cNvPr id="539" name="Group 538"/>
                  <p:cNvGrpSpPr>
                    <a:grpSpLocks noChangeAspect="1"/>
                  </p:cNvGrpSpPr>
                  <p:nvPr/>
                </p:nvGrpSpPr>
                <p:grpSpPr>
                  <a:xfrm>
                    <a:off x="426351" y="4446040"/>
                    <a:ext cx="867441" cy="120807"/>
                    <a:chOff x="7740526" y="4440417"/>
                    <a:chExt cx="2808026" cy="391068"/>
                  </a:xfrm>
                </p:grpSpPr>
                <p:sp>
                  <p:nvSpPr>
                    <p:cNvPr id="570" name="Rectangle 569"/>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71" name="Oval 570"/>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72" name="Rectangle 571"/>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73" name="Rectangle 572"/>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74" name="Rectangle 573"/>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40" name="Group 539"/>
                  <p:cNvGrpSpPr>
                    <a:grpSpLocks noChangeAspect="1"/>
                  </p:cNvGrpSpPr>
                  <p:nvPr/>
                </p:nvGrpSpPr>
                <p:grpSpPr>
                  <a:xfrm>
                    <a:off x="424517" y="4587264"/>
                    <a:ext cx="867441" cy="120807"/>
                    <a:chOff x="7740526" y="4440417"/>
                    <a:chExt cx="2808026" cy="391068"/>
                  </a:xfrm>
                </p:grpSpPr>
                <p:sp>
                  <p:nvSpPr>
                    <p:cNvPr id="565" name="Rectangle 564"/>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66" name="Oval 565"/>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67" name="Rectangle 566"/>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68" name="Rectangle 567"/>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69" name="Rectangle 568"/>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41" name="Group 540"/>
                  <p:cNvGrpSpPr>
                    <a:grpSpLocks noChangeAspect="1"/>
                  </p:cNvGrpSpPr>
                  <p:nvPr/>
                </p:nvGrpSpPr>
                <p:grpSpPr>
                  <a:xfrm>
                    <a:off x="426835" y="4726044"/>
                    <a:ext cx="867441" cy="120807"/>
                    <a:chOff x="7740526" y="4440417"/>
                    <a:chExt cx="2808026" cy="391068"/>
                  </a:xfrm>
                </p:grpSpPr>
                <p:sp>
                  <p:nvSpPr>
                    <p:cNvPr id="560" name="Rectangle 559"/>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61" name="Oval 560"/>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62" name="Rectangle 561"/>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63" name="Rectangle 562"/>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64" name="Rectangle 563"/>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42" name="Group 541"/>
                  <p:cNvGrpSpPr>
                    <a:grpSpLocks noChangeAspect="1"/>
                  </p:cNvGrpSpPr>
                  <p:nvPr/>
                </p:nvGrpSpPr>
                <p:grpSpPr>
                  <a:xfrm>
                    <a:off x="426836" y="4865803"/>
                    <a:ext cx="867441" cy="120807"/>
                    <a:chOff x="7740526" y="4440417"/>
                    <a:chExt cx="2808026" cy="391068"/>
                  </a:xfrm>
                </p:grpSpPr>
                <p:sp>
                  <p:nvSpPr>
                    <p:cNvPr id="555" name="Rectangle 554"/>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56" name="Oval 555"/>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57" name="Rectangle 556"/>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58" name="Rectangle 557"/>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59" name="Rectangle 558"/>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43" name="Group 542"/>
                  <p:cNvGrpSpPr>
                    <a:grpSpLocks noChangeAspect="1"/>
                  </p:cNvGrpSpPr>
                  <p:nvPr/>
                </p:nvGrpSpPr>
                <p:grpSpPr>
                  <a:xfrm>
                    <a:off x="426835" y="5005559"/>
                    <a:ext cx="867441" cy="120807"/>
                    <a:chOff x="7740526" y="4440417"/>
                    <a:chExt cx="2808026" cy="391068"/>
                  </a:xfrm>
                </p:grpSpPr>
                <p:sp>
                  <p:nvSpPr>
                    <p:cNvPr id="550" name="Rectangle 549"/>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51" name="Oval 550"/>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52" name="Rectangle 551"/>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53" name="Rectangle 552"/>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54" name="Rectangle 553"/>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44" name="Group 543"/>
                  <p:cNvGrpSpPr>
                    <a:grpSpLocks noChangeAspect="1"/>
                  </p:cNvGrpSpPr>
                  <p:nvPr/>
                </p:nvGrpSpPr>
                <p:grpSpPr>
                  <a:xfrm>
                    <a:off x="426836" y="5145318"/>
                    <a:ext cx="867441" cy="120807"/>
                    <a:chOff x="7740526" y="4440417"/>
                    <a:chExt cx="2808026" cy="391068"/>
                  </a:xfrm>
                </p:grpSpPr>
                <p:sp>
                  <p:nvSpPr>
                    <p:cNvPr id="545" name="Rectangle 544"/>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46" name="Oval 545"/>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47" name="Rectangle 546"/>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48" name="Rectangle 547"/>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49" name="Rectangle 548"/>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grpSp>
              <p:nvGrpSpPr>
                <p:cNvPr id="465" name="Group 464"/>
                <p:cNvGrpSpPr>
                  <a:grpSpLocks noChangeAspect="1"/>
                </p:cNvGrpSpPr>
                <p:nvPr/>
              </p:nvGrpSpPr>
              <p:grpSpPr>
                <a:xfrm>
                  <a:off x="1421225" y="4482840"/>
                  <a:ext cx="296450" cy="281425"/>
                  <a:chOff x="424517" y="4446040"/>
                  <a:chExt cx="869760" cy="820085"/>
                </a:xfrm>
              </p:grpSpPr>
              <p:grpSp>
                <p:nvGrpSpPr>
                  <p:cNvPr id="503" name="Group 502"/>
                  <p:cNvGrpSpPr>
                    <a:grpSpLocks noChangeAspect="1"/>
                  </p:cNvGrpSpPr>
                  <p:nvPr/>
                </p:nvGrpSpPr>
                <p:grpSpPr>
                  <a:xfrm>
                    <a:off x="426351" y="4446040"/>
                    <a:ext cx="867441" cy="120807"/>
                    <a:chOff x="7740526" y="4440417"/>
                    <a:chExt cx="2808026" cy="391068"/>
                  </a:xfrm>
                </p:grpSpPr>
                <p:sp>
                  <p:nvSpPr>
                    <p:cNvPr id="534" name="Rectangle 533"/>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35" name="Oval 534"/>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36" name="Rectangle 535"/>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37" name="Rectangle 536"/>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38" name="Rectangle 537"/>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04" name="Group 503"/>
                  <p:cNvGrpSpPr>
                    <a:grpSpLocks noChangeAspect="1"/>
                  </p:cNvGrpSpPr>
                  <p:nvPr/>
                </p:nvGrpSpPr>
                <p:grpSpPr>
                  <a:xfrm>
                    <a:off x="424517" y="4587264"/>
                    <a:ext cx="867441" cy="120807"/>
                    <a:chOff x="7740526" y="4440417"/>
                    <a:chExt cx="2808026" cy="391068"/>
                  </a:xfrm>
                </p:grpSpPr>
                <p:sp>
                  <p:nvSpPr>
                    <p:cNvPr id="529" name="Rectangle 528"/>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30" name="Oval 529"/>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31" name="Rectangle 530"/>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32" name="Rectangle 531"/>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33" name="Rectangle 532"/>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05" name="Group 504"/>
                  <p:cNvGrpSpPr>
                    <a:grpSpLocks noChangeAspect="1"/>
                  </p:cNvGrpSpPr>
                  <p:nvPr/>
                </p:nvGrpSpPr>
                <p:grpSpPr>
                  <a:xfrm>
                    <a:off x="426835" y="4726044"/>
                    <a:ext cx="867441" cy="120807"/>
                    <a:chOff x="7740526" y="4440417"/>
                    <a:chExt cx="2808026" cy="391068"/>
                  </a:xfrm>
                </p:grpSpPr>
                <p:sp>
                  <p:nvSpPr>
                    <p:cNvPr id="524" name="Rectangle 523"/>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25" name="Oval 524"/>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26" name="Rectangle 525"/>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27" name="Rectangle 526"/>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28" name="Rectangle 527"/>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06" name="Group 505"/>
                  <p:cNvGrpSpPr>
                    <a:grpSpLocks noChangeAspect="1"/>
                  </p:cNvGrpSpPr>
                  <p:nvPr/>
                </p:nvGrpSpPr>
                <p:grpSpPr>
                  <a:xfrm>
                    <a:off x="426836" y="4865803"/>
                    <a:ext cx="867441" cy="120807"/>
                    <a:chOff x="7740526" y="4440417"/>
                    <a:chExt cx="2808026" cy="391068"/>
                  </a:xfrm>
                </p:grpSpPr>
                <p:sp>
                  <p:nvSpPr>
                    <p:cNvPr id="519" name="Rectangle 518"/>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20" name="Oval 519"/>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21" name="Rectangle 520"/>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22" name="Rectangle 521"/>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23" name="Rectangle 522"/>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07" name="Group 506"/>
                  <p:cNvGrpSpPr>
                    <a:grpSpLocks noChangeAspect="1"/>
                  </p:cNvGrpSpPr>
                  <p:nvPr/>
                </p:nvGrpSpPr>
                <p:grpSpPr>
                  <a:xfrm>
                    <a:off x="426835" y="5005559"/>
                    <a:ext cx="867441" cy="120807"/>
                    <a:chOff x="7740526" y="4440417"/>
                    <a:chExt cx="2808026" cy="391068"/>
                  </a:xfrm>
                </p:grpSpPr>
                <p:sp>
                  <p:nvSpPr>
                    <p:cNvPr id="514" name="Rectangle 513"/>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15" name="Oval 514"/>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16" name="Rectangle 515"/>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17" name="Rectangle 516"/>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18" name="Rectangle 517"/>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08" name="Group 507"/>
                  <p:cNvGrpSpPr>
                    <a:grpSpLocks noChangeAspect="1"/>
                  </p:cNvGrpSpPr>
                  <p:nvPr/>
                </p:nvGrpSpPr>
                <p:grpSpPr>
                  <a:xfrm>
                    <a:off x="426836" y="5145318"/>
                    <a:ext cx="867441" cy="120807"/>
                    <a:chOff x="7740526" y="4440417"/>
                    <a:chExt cx="2808026" cy="391068"/>
                  </a:xfrm>
                </p:grpSpPr>
                <p:sp>
                  <p:nvSpPr>
                    <p:cNvPr id="509" name="Rectangle 508"/>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10" name="Oval 509"/>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11" name="Rectangle 510"/>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12" name="Rectangle 511"/>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13" name="Rectangle 512"/>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grpSp>
              <p:nvGrpSpPr>
                <p:cNvPr id="466" name="Group 465"/>
                <p:cNvGrpSpPr>
                  <a:grpSpLocks noChangeAspect="1"/>
                </p:cNvGrpSpPr>
                <p:nvPr/>
              </p:nvGrpSpPr>
              <p:grpSpPr>
                <a:xfrm>
                  <a:off x="1093559" y="4483419"/>
                  <a:ext cx="296450" cy="281425"/>
                  <a:chOff x="424517" y="4446040"/>
                  <a:chExt cx="869760" cy="820085"/>
                </a:xfrm>
              </p:grpSpPr>
              <p:grpSp>
                <p:nvGrpSpPr>
                  <p:cNvPr id="467" name="Group 466"/>
                  <p:cNvGrpSpPr>
                    <a:grpSpLocks noChangeAspect="1"/>
                  </p:cNvGrpSpPr>
                  <p:nvPr/>
                </p:nvGrpSpPr>
                <p:grpSpPr>
                  <a:xfrm>
                    <a:off x="426351" y="4446040"/>
                    <a:ext cx="867441" cy="120807"/>
                    <a:chOff x="7740526" y="4440417"/>
                    <a:chExt cx="2808026" cy="391068"/>
                  </a:xfrm>
                </p:grpSpPr>
                <p:sp>
                  <p:nvSpPr>
                    <p:cNvPr id="498" name="Rectangle 497"/>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99" name="Oval 498"/>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00" name="Rectangle 499"/>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01" name="Rectangle 500"/>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02" name="Rectangle 501"/>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468" name="Group 467"/>
                  <p:cNvGrpSpPr>
                    <a:grpSpLocks noChangeAspect="1"/>
                  </p:cNvGrpSpPr>
                  <p:nvPr/>
                </p:nvGrpSpPr>
                <p:grpSpPr>
                  <a:xfrm>
                    <a:off x="424517" y="4587264"/>
                    <a:ext cx="867441" cy="120807"/>
                    <a:chOff x="7740526" y="4440417"/>
                    <a:chExt cx="2808026" cy="391068"/>
                  </a:xfrm>
                </p:grpSpPr>
                <p:sp>
                  <p:nvSpPr>
                    <p:cNvPr id="493" name="Rectangle 492"/>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94" name="Oval 493"/>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95" name="Rectangle 494"/>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96" name="Rectangle 495"/>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97" name="Rectangle 496"/>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469" name="Group 468"/>
                  <p:cNvGrpSpPr>
                    <a:grpSpLocks noChangeAspect="1"/>
                  </p:cNvGrpSpPr>
                  <p:nvPr/>
                </p:nvGrpSpPr>
                <p:grpSpPr>
                  <a:xfrm>
                    <a:off x="426835" y="4726044"/>
                    <a:ext cx="867441" cy="120807"/>
                    <a:chOff x="7740526" y="4440417"/>
                    <a:chExt cx="2808026" cy="391068"/>
                  </a:xfrm>
                </p:grpSpPr>
                <p:sp>
                  <p:nvSpPr>
                    <p:cNvPr id="488" name="Rectangle 487"/>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89" name="Oval 488"/>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90" name="Rectangle 489"/>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91" name="Rectangle 490"/>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92" name="Rectangle 491"/>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470" name="Group 469"/>
                  <p:cNvGrpSpPr>
                    <a:grpSpLocks noChangeAspect="1"/>
                  </p:cNvGrpSpPr>
                  <p:nvPr/>
                </p:nvGrpSpPr>
                <p:grpSpPr>
                  <a:xfrm>
                    <a:off x="426836" y="4865803"/>
                    <a:ext cx="867441" cy="120807"/>
                    <a:chOff x="7740526" y="4440417"/>
                    <a:chExt cx="2808026" cy="391068"/>
                  </a:xfrm>
                </p:grpSpPr>
                <p:sp>
                  <p:nvSpPr>
                    <p:cNvPr id="483" name="Rectangle 482"/>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84" name="Oval 483"/>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85" name="Rectangle 484"/>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86" name="Rectangle 485"/>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87" name="Rectangle 486"/>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471" name="Group 470"/>
                  <p:cNvGrpSpPr>
                    <a:grpSpLocks noChangeAspect="1"/>
                  </p:cNvGrpSpPr>
                  <p:nvPr/>
                </p:nvGrpSpPr>
                <p:grpSpPr>
                  <a:xfrm>
                    <a:off x="426835" y="5005559"/>
                    <a:ext cx="867441" cy="120807"/>
                    <a:chOff x="7740526" y="4440417"/>
                    <a:chExt cx="2808026" cy="391068"/>
                  </a:xfrm>
                </p:grpSpPr>
                <p:sp>
                  <p:nvSpPr>
                    <p:cNvPr id="478" name="Rectangle 477"/>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79" name="Oval 478"/>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80" name="Rectangle 479"/>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81" name="Rectangle 480"/>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82" name="Rectangle 481"/>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472" name="Group 471"/>
                  <p:cNvGrpSpPr>
                    <a:grpSpLocks noChangeAspect="1"/>
                  </p:cNvGrpSpPr>
                  <p:nvPr/>
                </p:nvGrpSpPr>
                <p:grpSpPr>
                  <a:xfrm>
                    <a:off x="426836" y="5145318"/>
                    <a:ext cx="867441" cy="120807"/>
                    <a:chOff x="7740526" y="4440417"/>
                    <a:chExt cx="2808026" cy="391068"/>
                  </a:xfrm>
                </p:grpSpPr>
                <p:sp>
                  <p:nvSpPr>
                    <p:cNvPr id="473" name="Rectangle 472"/>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74" name="Oval 473"/>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75" name="Rectangle 474"/>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76" name="Rectangle 475"/>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77" name="Rectangle 476"/>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grpSp>
          <p:grpSp>
            <p:nvGrpSpPr>
              <p:cNvPr id="428" name="Group 427"/>
              <p:cNvGrpSpPr/>
              <p:nvPr/>
            </p:nvGrpSpPr>
            <p:grpSpPr>
              <a:xfrm>
                <a:off x="4632867" y="5872981"/>
                <a:ext cx="2463914" cy="465513"/>
                <a:chOff x="856809" y="5044832"/>
                <a:chExt cx="2463914" cy="465513"/>
              </a:xfrm>
            </p:grpSpPr>
            <p:grpSp>
              <p:nvGrpSpPr>
                <p:cNvPr id="429" name="Group 428"/>
                <p:cNvGrpSpPr/>
                <p:nvPr/>
              </p:nvGrpSpPr>
              <p:grpSpPr>
                <a:xfrm>
                  <a:off x="2395965" y="5204647"/>
                  <a:ext cx="924758" cy="145882"/>
                  <a:chOff x="7740526" y="4440417"/>
                  <a:chExt cx="2808026" cy="391068"/>
                </a:xfrm>
              </p:grpSpPr>
              <p:sp>
                <p:nvSpPr>
                  <p:cNvPr id="459" name="Rectangle 458"/>
                  <p:cNvSpPr/>
                  <p:nvPr/>
                </p:nvSpPr>
                <p:spPr>
                  <a:xfrm>
                    <a:off x="7740529" y="4440417"/>
                    <a:ext cx="2808023"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60" name="Oval 459"/>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61" name="Rectangle 460"/>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62" name="Rectangle 461"/>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63" name="Rectangle 462"/>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430" name="Group 429"/>
                <p:cNvGrpSpPr>
                  <a:grpSpLocks noChangeAspect="1"/>
                </p:cNvGrpSpPr>
                <p:nvPr/>
              </p:nvGrpSpPr>
              <p:grpSpPr>
                <a:xfrm>
                  <a:off x="2063494" y="5111319"/>
                  <a:ext cx="168021" cy="332538"/>
                  <a:chOff x="692152" y="3629546"/>
                  <a:chExt cx="768348" cy="1342504"/>
                </a:xfrm>
              </p:grpSpPr>
              <p:sp>
                <p:nvSpPr>
                  <p:cNvPr id="454" name="Rectangle 453"/>
                  <p:cNvSpPr/>
                  <p:nvPr/>
                </p:nvSpPr>
                <p:spPr>
                  <a:xfrm>
                    <a:off x="692152" y="3629546"/>
                    <a:ext cx="768348" cy="134250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5" name="Rectangle 454"/>
                  <p:cNvSpPr/>
                  <p:nvPr/>
                </p:nvSpPr>
                <p:spPr>
                  <a:xfrm>
                    <a:off x="746127" y="3727971"/>
                    <a:ext cx="660398" cy="10789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6" name="Oval 455"/>
                  <p:cNvSpPr/>
                  <p:nvPr/>
                </p:nvSpPr>
                <p:spPr>
                  <a:xfrm>
                    <a:off x="1025526" y="4841875"/>
                    <a:ext cx="101600" cy="1016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7" name="Oval 456"/>
                  <p:cNvSpPr/>
                  <p:nvPr/>
                </p:nvSpPr>
                <p:spPr>
                  <a:xfrm>
                    <a:off x="1185467" y="3655899"/>
                    <a:ext cx="45719"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58" name="Straight Connector 457"/>
                  <p:cNvCxnSpPr/>
                  <p:nvPr/>
                </p:nvCxnSpPr>
                <p:spPr>
                  <a:xfrm>
                    <a:off x="1016795" y="3676650"/>
                    <a:ext cx="8929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31" name="Group 430"/>
                <p:cNvGrpSpPr>
                  <a:grpSpLocks noChangeAspect="1"/>
                </p:cNvGrpSpPr>
                <p:nvPr/>
              </p:nvGrpSpPr>
              <p:grpSpPr>
                <a:xfrm>
                  <a:off x="856809" y="5044832"/>
                  <a:ext cx="228127" cy="465513"/>
                  <a:chOff x="7653540" y="2295205"/>
                  <a:chExt cx="1485900" cy="2676850"/>
                </a:xfrm>
              </p:grpSpPr>
              <p:sp>
                <p:nvSpPr>
                  <p:cNvPr id="438" name="Rectangle 437"/>
                  <p:cNvSpPr/>
                  <p:nvPr/>
                </p:nvSpPr>
                <p:spPr>
                  <a:xfrm>
                    <a:off x="7653540" y="2295205"/>
                    <a:ext cx="1485900" cy="267684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9" name="Oval 438"/>
                  <p:cNvSpPr/>
                  <p:nvPr/>
                </p:nvSpPr>
                <p:spPr>
                  <a:xfrm>
                    <a:off x="8894899" y="3249446"/>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0" name="Rectangle 439"/>
                  <p:cNvSpPr/>
                  <p:nvPr/>
                </p:nvSpPr>
                <p:spPr>
                  <a:xfrm>
                    <a:off x="7797801" y="2419349"/>
                    <a:ext cx="977900" cy="2291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1" name="Rectangle 440"/>
                  <p:cNvSpPr/>
                  <p:nvPr/>
                </p:nvSpPr>
                <p:spPr>
                  <a:xfrm>
                    <a:off x="7797801" y="2712068"/>
                    <a:ext cx="977900" cy="2291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2" name="Rectangle 441"/>
                  <p:cNvSpPr/>
                  <p:nvPr/>
                </p:nvSpPr>
                <p:spPr>
                  <a:xfrm>
                    <a:off x="7876226" y="4112218"/>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3" name="Rectangle 442"/>
                  <p:cNvSpPr/>
                  <p:nvPr/>
                </p:nvSpPr>
                <p:spPr>
                  <a:xfrm>
                    <a:off x="7965126" y="4112217"/>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4" name="Rectangle 443"/>
                  <p:cNvSpPr/>
                  <p:nvPr/>
                </p:nvSpPr>
                <p:spPr>
                  <a:xfrm>
                    <a:off x="80540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5" name="Rectangle 444"/>
                  <p:cNvSpPr/>
                  <p:nvPr/>
                </p:nvSpPr>
                <p:spPr>
                  <a:xfrm>
                    <a:off x="81429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6" name="Rectangle 445"/>
                  <p:cNvSpPr/>
                  <p:nvPr/>
                </p:nvSpPr>
                <p:spPr>
                  <a:xfrm>
                    <a:off x="8231826" y="4112218"/>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7" name="Rectangle 446"/>
                  <p:cNvSpPr/>
                  <p:nvPr/>
                </p:nvSpPr>
                <p:spPr>
                  <a:xfrm>
                    <a:off x="8320726" y="4112217"/>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8" name="Rectangle 447"/>
                  <p:cNvSpPr/>
                  <p:nvPr/>
                </p:nvSpPr>
                <p:spPr>
                  <a:xfrm>
                    <a:off x="84096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9" name="Rectangle 448"/>
                  <p:cNvSpPr/>
                  <p:nvPr/>
                </p:nvSpPr>
                <p:spPr>
                  <a:xfrm>
                    <a:off x="84985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0" name="Rectangle 449"/>
                  <p:cNvSpPr/>
                  <p:nvPr/>
                </p:nvSpPr>
                <p:spPr>
                  <a:xfrm>
                    <a:off x="8587426" y="4112216"/>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1" name="Rectangle 450"/>
                  <p:cNvSpPr/>
                  <p:nvPr/>
                </p:nvSpPr>
                <p:spPr>
                  <a:xfrm>
                    <a:off x="8676326" y="4112215"/>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2" name="Rectangle 451"/>
                  <p:cNvSpPr/>
                  <p:nvPr/>
                </p:nvSpPr>
                <p:spPr>
                  <a:xfrm>
                    <a:off x="8765226" y="4112214"/>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3" name="Rectangle 452"/>
                  <p:cNvSpPr/>
                  <p:nvPr/>
                </p:nvSpPr>
                <p:spPr>
                  <a:xfrm>
                    <a:off x="8854126" y="4112214"/>
                    <a:ext cx="51949" cy="8598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432" name="Group 431"/>
                <p:cNvGrpSpPr>
                  <a:grpSpLocks noChangeAspect="1"/>
                </p:cNvGrpSpPr>
                <p:nvPr/>
              </p:nvGrpSpPr>
              <p:grpSpPr>
                <a:xfrm>
                  <a:off x="1249387" y="5068163"/>
                  <a:ext cx="649656" cy="418850"/>
                  <a:chOff x="2865713" y="3390900"/>
                  <a:chExt cx="2833699" cy="1612901"/>
                </a:xfrm>
              </p:grpSpPr>
              <p:sp>
                <p:nvSpPr>
                  <p:cNvPr id="433" name="Parallelogram 432"/>
                  <p:cNvSpPr/>
                  <p:nvPr/>
                </p:nvSpPr>
                <p:spPr>
                  <a:xfrm>
                    <a:off x="3602052" y="3390900"/>
                    <a:ext cx="2097360" cy="980103"/>
                  </a:xfrm>
                  <a:prstGeom prst="parallelogram">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4" name="Parallelogram 433"/>
                  <p:cNvSpPr/>
                  <p:nvPr/>
                </p:nvSpPr>
                <p:spPr>
                  <a:xfrm>
                    <a:off x="3648852" y="3470645"/>
                    <a:ext cx="1982469" cy="873155"/>
                  </a:xfrm>
                  <a:prstGeom prst="parallelogram">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5" name="Parallelogram 434"/>
                  <p:cNvSpPr/>
                  <p:nvPr/>
                </p:nvSpPr>
                <p:spPr>
                  <a:xfrm rot="10800000">
                    <a:off x="2865713" y="4371004"/>
                    <a:ext cx="2585503" cy="632797"/>
                  </a:xfrm>
                  <a:prstGeom prst="parallelogram">
                    <a:avLst>
                      <a:gd name="adj" fmla="val 116272"/>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6" name="Parallelogram 435"/>
                  <p:cNvSpPr/>
                  <p:nvPr/>
                </p:nvSpPr>
                <p:spPr>
                  <a:xfrm rot="10800000">
                    <a:off x="3250520" y="4475006"/>
                    <a:ext cx="1980211" cy="273910"/>
                  </a:xfrm>
                  <a:prstGeom prst="parallelogram">
                    <a:avLst>
                      <a:gd name="adj" fmla="val 116272"/>
                    </a:avLst>
                  </a:prstGeom>
                  <a:solidFill>
                    <a:srgbClr val="8D87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437" name="Parallelogram 436"/>
                  <p:cNvSpPr/>
                  <p:nvPr/>
                </p:nvSpPr>
                <p:spPr>
                  <a:xfrm rot="10800000">
                    <a:off x="3587489" y="4776121"/>
                    <a:ext cx="721780" cy="136957"/>
                  </a:xfrm>
                  <a:prstGeom prst="parallelogram">
                    <a:avLst>
                      <a:gd name="adj" fmla="val 1162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grpSp>
        </p:grpSp>
      </p:grpSp>
      <p:grpSp>
        <p:nvGrpSpPr>
          <p:cNvPr id="5" name="Group 4"/>
          <p:cNvGrpSpPr/>
          <p:nvPr/>
        </p:nvGrpSpPr>
        <p:grpSpPr>
          <a:xfrm>
            <a:off x="7597577" y="3188520"/>
            <a:ext cx="4389601" cy="1685901"/>
            <a:chOff x="7802399" y="3168033"/>
            <a:chExt cx="4389601" cy="1685901"/>
          </a:xfrm>
        </p:grpSpPr>
        <p:grpSp>
          <p:nvGrpSpPr>
            <p:cNvPr id="255" name="Group 254"/>
            <p:cNvGrpSpPr>
              <a:grpSpLocks noChangeAspect="1"/>
            </p:cNvGrpSpPr>
            <p:nvPr/>
          </p:nvGrpSpPr>
          <p:grpSpPr>
            <a:xfrm>
              <a:off x="7802399" y="3168033"/>
              <a:ext cx="4389601" cy="1685901"/>
              <a:chOff x="7290174" y="3620667"/>
              <a:chExt cx="4389975" cy="1686046"/>
            </a:xfrm>
          </p:grpSpPr>
          <p:grpSp>
            <p:nvGrpSpPr>
              <p:cNvPr id="256" name="Group 5"/>
              <p:cNvGrpSpPr>
                <a:grpSpLocks noChangeAspect="1"/>
              </p:cNvGrpSpPr>
              <p:nvPr/>
            </p:nvGrpSpPr>
            <p:grpSpPr bwMode="auto">
              <a:xfrm>
                <a:off x="7290174" y="3620667"/>
                <a:ext cx="4389975" cy="1681672"/>
                <a:chOff x="537" y="880"/>
                <a:chExt cx="3686" cy="1412"/>
              </a:xfrm>
              <a:solidFill>
                <a:srgbClr val="0070C0"/>
              </a:solidFill>
            </p:grpSpPr>
            <p:sp>
              <p:nvSpPr>
                <p:cNvPr id="258" name="Freeform 6"/>
                <p:cNvSpPr>
                  <a:spLocks/>
                </p:cNvSpPr>
                <p:nvPr/>
              </p:nvSpPr>
              <p:spPr bwMode="auto">
                <a:xfrm>
                  <a:off x="537" y="880"/>
                  <a:ext cx="3686" cy="1412"/>
                </a:xfrm>
                <a:custGeom>
                  <a:avLst/>
                  <a:gdLst>
                    <a:gd name="T0" fmla="*/ 9301 w 10181"/>
                    <a:gd name="T1" fmla="*/ 2165 h 3915"/>
                    <a:gd name="T2" fmla="*/ 8890 w 10181"/>
                    <a:gd name="T3" fmla="*/ 2267 h 3915"/>
                    <a:gd name="T4" fmla="*/ 7738 w 10181"/>
                    <a:gd name="T5" fmla="*/ 1296 h 3915"/>
                    <a:gd name="T6" fmla="*/ 7061 w 10181"/>
                    <a:gd name="T7" fmla="*/ 1509 h 3915"/>
                    <a:gd name="T8" fmla="*/ 5600 w 10181"/>
                    <a:gd name="T9" fmla="*/ 416 h 3915"/>
                    <a:gd name="T10" fmla="*/ 4869 w 10181"/>
                    <a:gd name="T11" fmla="*/ 603 h 3915"/>
                    <a:gd name="T12" fmla="*/ 3498 w 10181"/>
                    <a:gd name="T13" fmla="*/ 0 h 3915"/>
                    <a:gd name="T14" fmla="*/ 1904 w 10181"/>
                    <a:gd name="T15" fmla="*/ 912 h 3915"/>
                    <a:gd name="T16" fmla="*/ 1525 w 10181"/>
                    <a:gd name="T17" fmla="*/ 864 h 3915"/>
                    <a:gd name="T18" fmla="*/ 0 w 10181"/>
                    <a:gd name="T19" fmla="*/ 2389 h 3915"/>
                    <a:gd name="T20" fmla="*/ 1525 w 10181"/>
                    <a:gd name="T21" fmla="*/ 3915 h 3915"/>
                    <a:gd name="T22" fmla="*/ 1637 w 10181"/>
                    <a:gd name="T23" fmla="*/ 3909 h 3915"/>
                    <a:gd name="T24" fmla="*/ 9194 w 10181"/>
                    <a:gd name="T25" fmla="*/ 3909 h 3915"/>
                    <a:gd name="T26" fmla="*/ 9301 w 10181"/>
                    <a:gd name="T27" fmla="*/ 3915 h 3915"/>
                    <a:gd name="T28" fmla="*/ 10181 w 10181"/>
                    <a:gd name="T29" fmla="*/ 3040 h 3915"/>
                    <a:gd name="T30" fmla="*/ 9301 w 10181"/>
                    <a:gd name="T31" fmla="*/ 2165 h 3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81" h="3915">
                      <a:moveTo>
                        <a:pt x="9301" y="2165"/>
                      </a:moveTo>
                      <a:cubicBezTo>
                        <a:pt x="9152" y="2165"/>
                        <a:pt x="9013" y="2203"/>
                        <a:pt x="8890" y="2267"/>
                      </a:cubicBezTo>
                      <a:cubicBezTo>
                        <a:pt x="8800" y="1717"/>
                        <a:pt x="8320" y="1296"/>
                        <a:pt x="7738" y="1296"/>
                      </a:cubicBezTo>
                      <a:cubicBezTo>
                        <a:pt x="7488" y="1296"/>
                        <a:pt x="7253" y="1376"/>
                        <a:pt x="7061" y="1509"/>
                      </a:cubicBezTo>
                      <a:cubicBezTo>
                        <a:pt x="6880" y="880"/>
                        <a:pt x="6293" y="416"/>
                        <a:pt x="5600" y="416"/>
                      </a:cubicBezTo>
                      <a:cubicBezTo>
                        <a:pt x="5333" y="416"/>
                        <a:pt x="5088" y="485"/>
                        <a:pt x="4869" y="603"/>
                      </a:cubicBezTo>
                      <a:cubicBezTo>
                        <a:pt x="4533" y="229"/>
                        <a:pt x="4042" y="0"/>
                        <a:pt x="3498" y="0"/>
                      </a:cubicBezTo>
                      <a:cubicBezTo>
                        <a:pt x="2821" y="0"/>
                        <a:pt x="2224" y="363"/>
                        <a:pt x="1904" y="912"/>
                      </a:cubicBezTo>
                      <a:cubicBezTo>
                        <a:pt x="1781" y="880"/>
                        <a:pt x="1658" y="864"/>
                        <a:pt x="1525" y="864"/>
                      </a:cubicBezTo>
                      <a:cubicBezTo>
                        <a:pt x="682" y="864"/>
                        <a:pt x="0" y="1547"/>
                        <a:pt x="0" y="2389"/>
                      </a:cubicBezTo>
                      <a:cubicBezTo>
                        <a:pt x="0" y="3232"/>
                        <a:pt x="682" y="3915"/>
                        <a:pt x="1525" y="3915"/>
                      </a:cubicBezTo>
                      <a:cubicBezTo>
                        <a:pt x="1562" y="3915"/>
                        <a:pt x="1600" y="3915"/>
                        <a:pt x="1637" y="3909"/>
                      </a:cubicBezTo>
                      <a:cubicBezTo>
                        <a:pt x="9194" y="3909"/>
                        <a:pt x="9194" y="3909"/>
                        <a:pt x="9194" y="3909"/>
                      </a:cubicBezTo>
                      <a:cubicBezTo>
                        <a:pt x="9226" y="3915"/>
                        <a:pt x="9264" y="3915"/>
                        <a:pt x="9301" y="3915"/>
                      </a:cubicBezTo>
                      <a:cubicBezTo>
                        <a:pt x="9786" y="3915"/>
                        <a:pt x="10181" y="3525"/>
                        <a:pt x="10181" y="3040"/>
                      </a:cubicBezTo>
                      <a:cubicBezTo>
                        <a:pt x="10181" y="2555"/>
                        <a:pt x="9786" y="2165"/>
                        <a:pt x="9301" y="216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59" name="Freeform 7"/>
                <p:cNvSpPr>
                  <a:spLocks noChangeAspect="1"/>
                </p:cNvSpPr>
                <p:nvPr/>
              </p:nvSpPr>
              <p:spPr bwMode="auto">
                <a:xfrm>
                  <a:off x="537" y="880"/>
                  <a:ext cx="3686" cy="1412"/>
                </a:xfrm>
                <a:custGeom>
                  <a:avLst/>
                  <a:gdLst>
                    <a:gd name="T0" fmla="*/ 3368 w 3686"/>
                    <a:gd name="T1" fmla="*/ 781 h 1412"/>
                    <a:gd name="T2" fmla="*/ 3219 w 3686"/>
                    <a:gd name="T3" fmla="*/ 817 h 1412"/>
                    <a:gd name="T4" fmla="*/ 2802 w 3686"/>
                    <a:gd name="T5" fmla="*/ 467 h 1412"/>
                    <a:gd name="T6" fmla="*/ 2557 w 3686"/>
                    <a:gd name="T7" fmla="*/ 544 h 1412"/>
                    <a:gd name="T8" fmla="*/ 2028 w 3686"/>
                    <a:gd name="T9" fmla="*/ 150 h 1412"/>
                    <a:gd name="T10" fmla="*/ 1763 w 3686"/>
                    <a:gd name="T11" fmla="*/ 217 h 1412"/>
                    <a:gd name="T12" fmla="*/ 1267 w 3686"/>
                    <a:gd name="T13" fmla="*/ 0 h 1412"/>
                    <a:gd name="T14" fmla="*/ 690 w 3686"/>
                    <a:gd name="T15" fmla="*/ 329 h 1412"/>
                    <a:gd name="T16" fmla="*/ 552 w 3686"/>
                    <a:gd name="T17" fmla="*/ 311 h 1412"/>
                    <a:gd name="T18" fmla="*/ 0 w 3686"/>
                    <a:gd name="T19" fmla="*/ 861 h 1412"/>
                    <a:gd name="T20" fmla="*/ 552 w 3686"/>
                    <a:gd name="T21" fmla="*/ 1412 h 1412"/>
                    <a:gd name="T22" fmla="*/ 593 w 3686"/>
                    <a:gd name="T23" fmla="*/ 1410 h 1412"/>
                    <a:gd name="T24" fmla="*/ 3329 w 3686"/>
                    <a:gd name="T25" fmla="*/ 1410 h 1412"/>
                    <a:gd name="T26" fmla="*/ 3368 w 3686"/>
                    <a:gd name="T27" fmla="*/ 1412 h 1412"/>
                    <a:gd name="T28" fmla="*/ 3686 w 3686"/>
                    <a:gd name="T29" fmla="*/ 1096 h 1412"/>
                    <a:gd name="T30" fmla="*/ 3368 w 3686"/>
                    <a:gd name="T31" fmla="*/ 781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6" h="1412">
                      <a:moveTo>
                        <a:pt x="3368" y="781"/>
                      </a:moveTo>
                      <a:cubicBezTo>
                        <a:pt x="3314" y="781"/>
                        <a:pt x="3263" y="794"/>
                        <a:pt x="3219" y="817"/>
                      </a:cubicBezTo>
                      <a:cubicBezTo>
                        <a:pt x="3186" y="619"/>
                        <a:pt x="3013" y="467"/>
                        <a:pt x="2802" y="467"/>
                      </a:cubicBezTo>
                      <a:cubicBezTo>
                        <a:pt x="2711" y="467"/>
                        <a:pt x="2626" y="496"/>
                        <a:pt x="2557" y="544"/>
                      </a:cubicBezTo>
                      <a:cubicBezTo>
                        <a:pt x="2491" y="317"/>
                        <a:pt x="2279" y="150"/>
                        <a:pt x="2028" y="150"/>
                      </a:cubicBezTo>
                      <a:cubicBezTo>
                        <a:pt x="1931" y="150"/>
                        <a:pt x="1842" y="175"/>
                        <a:pt x="1763" y="217"/>
                      </a:cubicBezTo>
                      <a:cubicBezTo>
                        <a:pt x="1641" y="82"/>
                        <a:pt x="1464" y="0"/>
                        <a:pt x="1267" y="0"/>
                      </a:cubicBezTo>
                      <a:cubicBezTo>
                        <a:pt x="1022" y="0"/>
                        <a:pt x="805" y="131"/>
                        <a:pt x="690" y="329"/>
                      </a:cubicBezTo>
                      <a:cubicBezTo>
                        <a:pt x="645" y="317"/>
                        <a:pt x="601" y="311"/>
                        <a:pt x="552" y="311"/>
                      </a:cubicBezTo>
                      <a:cubicBezTo>
                        <a:pt x="247" y="311"/>
                        <a:pt x="0" y="558"/>
                        <a:pt x="0" y="861"/>
                      </a:cubicBezTo>
                      <a:cubicBezTo>
                        <a:pt x="0" y="1166"/>
                        <a:pt x="247" y="1412"/>
                        <a:pt x="552" y="1412"/>
                      </a:cubicBezTo>
                      <a:cubicBezTo>
                        <a:pt x="566" y="1412"/>
                        <a:pt x="580" y="1412"/>
                        <a:pt x="593" y="1410"/>
                      </a:cubicBezTo>
                      <a:cubicBezTo>
                        <a:pt x="3329" y="1410"/>
                        <a:pt x="3329" y="1410"/>
                        <a:pt x="3329" y="1410"/>
                      </a:cubicBezTo>
                      <a:cubicBezTo>
                        <a:pt x="3341" y="1412"/>
                        <a:pt x="3354" y="1412"/>
                        <a:pt x="3368" y="1412"/>
                      </a:cubicBezTo>
                      <a:cubicBezTo>
                        <a:pt x="3543" y="1412"/>
                        <a:pt x="3686" y="1271"/>
                        <a:pt x="3686" y="1096"/>
                      </a:cubicBezTo>
                      <a:cubicBezTo>
                        <a:pt x="3686" y="921"/>
                        <a:pt x="3543" y="781"/>
                        <a:pt x="3368" y="781"/>
                      </a:cubicBezTo>
                    </a:path>
                  </a:pathLst>
                </a:cu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400" dirty="0"/>
                </a:p>
              </p:txBody>
            </p:sp>
          </p:grpSp>
          <p:sp>
            <p:nvSpPr>
              <p:cNvPr id="257" name="TextBox 256"/>
              <p:cNvSpPr txBox="1"/>
              <p:nvPr/>
            </p:nvSpPr>
            <p:spPr>
              <a:xfrm>
                <a:off x="8554338" y="4906569"/>
                <a:ext cx="1624751" cy="400144"/>
              </a:xfrm>
              <a:prstGeom prst="rect">
                <a:avLst/>
              </a:prstGeom>
              <a:noFill/>
            </p:spPr>
            <p:txBody>
              <a:bodyPr wrap="none" rtlCol="0">
                <a:spAutoFit/>
              </a:bodyPr>
              <a:lstStyle/>
              <a:p>
                <a:pPr algn="ctr"/>
                <a:r>
                  <a:rPr lang="en-US" sz="2000" dirty="0">
                    <a:solidFill>
                      <a:schemeClr val="bg1"/>
                    </a:solidFill>
                  </a:rPr>
                  <a:t>Public Cloud</a:t>
                </a:r>
              </a:p>
            </p:txBody>
          </p:sp>
        </p:grpSp>
        <p:grpSp>
          <p:nvGrpSpPr>
            <p:cNvPr id="579" name="Group 578"/>
            <p:cNvGrpSpPr>
              <a:grpSpLocks noChangeAspect="1"/>
            </p:cNvGrpSpPr>
            <p:nvPr/>
          </p:nvGrpSpPr>
          <p:grpSpPr>
            <a:xfrm>
              <a:off x="8606389" y="3380723"/>
              <a:ext cx="1573996" cy="1128476"/>
              <a:chOff x="1093559" y="4317615"/>
              <a:chExt cx="624116" cy="447229"/>
            </a:xfrm>
          </p:grpSpPr>
          <p:grpSp>
            <p:nvGrpSpPr>
              <p:cNvPr id="580" name="Group 579"/>
              <p:cNvGrpSpPr>
                <a:grpSpLocks noChangeAspect="1"/>
              </p:cNvGrpSpPr>
              <p:nvPr/>
            </p:nvGrpSpPr>
            <p:grpSpPr>
              <a:xfrm>
                <a:off x="1271379" y="4317615"/>
                <a:ext cx="296450" cy="281425"/>
                <a:chOff x="424517" y="4446040"/>
                <a:chExt cx="869760" cy="820085"/>
              </a:xfrm>
            </p:grpSpPr>
            <p:grpSp>
              <p:nvGrpSpPr>
                <p:cNvPr id="655" name="Group 654"/>
                <p:cNvGrpSpPr>
                  <a:grpSpLocks noChangeAspect="1"/>
                </p:cNvGrpSpPr>
                <p:nvPr/>
              </p:nvGrpSpPr>
              <p:grpSpPr>
                <a:xfrm>
                  <a:off x="426351" y="4446040"/>
                  <a:ext cx="867441" cy="120807"/>
                  <a:chOff x="7740526" y="4440417"/>
                  <a:chExt cx="2808026" cy="391068"/>
                </a:xfrm>
              </p:grpSpPr>
              <p:sp>
                <p:nvSpPr>
                  <p:cNvPr id="686" name="Rectangle 685"/>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87" name="Oval 686"/>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88" name="Rectangle 687"/>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89" name="Rectangle 688"/>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90" name="Rectangle 689"/>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656" name="Group 655"/>
                <p:cNvGrpSpPr>
                  <a:grpSpLocks noChangeAspect="1"/>
                </p:cNvGrpSpPr>
                <p:nvPr/>
              </p:nvGrpSpPr>
              <p:grpSpPr>
                <a:xfrm>
                  <a:off x="424517" y="4587264"/>
                  <a:ext cx="867441" cy="120807"/>
                  <a:chOff x="7740526" y="4440417"/>
                  <a:chExt cx="2808026" cy="391068"/>
                </a:xfrm>
              </p:grpSpPr>
              <p:sp>
                <p:nvSpPr>
                  <p:cNvPr id="681" name="Rectangle 680"/>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82" name="Oval 681"/>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83" name="Rectangle 682"/>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84" name="Rectangle 683"/>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85" name="Rectangle 684"/>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657" name="Group 656"/>
                <p:cNvGrpSpPr>
                  <a:grpSpLocks noChangeAspect="1"/>
                </p:cNvGrpSpPr>
                <p:nvPr/>
              </p:nvGrpSpPr>
              <p:grpSpPr>
                <a:xfrm>
                  <a:off x="426835" y="4726044"/>
                  <a:ext cx="867441" cy="120807"/>
                  <a:chOff x="7740526" y="4440417"/>
                  <a:chExt cx="2808026" cy="391068"/>
                </a:xfrm>
              </p:grpSpPr>
              <p:sp>
                <p:nvSpPr>
                  <p:cNvPr id="676" name="Rectangle 675"/>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77" name="Oval 676"/>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78" name="Rectangle 677"/>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79" name="Rectangle 678"/>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80" name="Rectangle 679"/>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658" name="Group 657"/>
                <p:cNvGrpSpPr>
                  <a:grpSpLocks noChangeAspect="1"/>
                </p:cNvGrpSpPr>
                <p:nvPr/>
              </p:nvGrpSpPr>
              <p:grpSpPr>
                <a:xfrm>
                  <a:off x="426836" y="4865803"/>
                  <a:ext cx="867441" cy="120807"/>
                  <a:chOff x="7740526" y="4440417"/>
                  <a:chExt cx="2808026" cy="391068"/>
                </a:xfrm>
              </p:grpSpPr>
              <p:sp>
                <p:nvSpPr>
                  <p:cNvPr id="671" name="Rectangle 670"/>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72" name="Oval 671"/>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73" name="Rectangle 672"/>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74" name="Rectangle 673"/>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75" name="Rectangle 674"/>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659" name="Group 658"/>
                <p:cNvGrpSpPr>
                  <a:grpSpLocks noChangeAspect="1"/>
                </p:cNvGrpSpPr>
                <p:nvPr/>
              </p:nvGrpSpPr>
              <p:grpSpPr>
                <a:xfrm>
                  <a:off x="426835" y="5005559"/>
                  <a:ext cx="867441" cy="120807"/>
                  <a:chOff x="7740526" y="4440417"/>
                  <a:chExt cx="2808026" cy="391068"/>
                </a:xfrm>
              </p:grpSpPr>
              <p:sp>
                <p:nvSpPr>
                  <p:cNvPr id="666" name="Rectangle 665"/>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67" name="Oval 666"/>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68" name="Rectangle 667"/>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69" name="Rectangle 668"/>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70" name="Rectangle 669"/>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660" name="Group 659"/>
                <p:cNvGrpSpPr>
                  <a:grpSpLocks noChangeAspect="1"/>
                </p:cNvGrpSpPr>
                <p:nvPr/>
              </p:nvGrpSpPr>
              <p:grpSpPr>
                <a:xfrm>
                  <a:off x="426836" y="5145318"/>
                  <a:ext cx="867441" cy="120807"/>
                  <a:chOff x="7740526" y="4440417"/>
                  <a:chExt cx="2808026" cy="391068"/>
                </a:xfrm>
              </p:grpSpPr>
              <p:sp>
                <p:nvSpPr>
                  <p:cNvPr id="661" name="Rectangle 660"/>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62" name="Oval 661"/>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63" name="Rectangle 662"/>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64" name="Rectangle 663"/>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65" name="Rectangle 664"/>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grpSp>
            <p:nvGrpSpPr>
              <p:cNvPr id="581" name="Group 580"/>
              <p:cNvGrpSpPr>
                <a:grpSpLocks noChangeAspect="1"/>
              </p:cNvGrpSpPr>
              <p:nvPr/>
            </p:nvGrpSpPr>
            <p:grpSpPr>
              <a:xfrm>
                <a:off x="1421225" y="4482840"/>
                <a:ext cx="296450" cy="281425"/>
                <a:chOff x="424517" y="4446040"/>
                <a:chExt cx="869760" cy="820085"/>
              </a:xfrm>
            </p:grpSpPr>
            <p:grpSp>
              <p:nvGrpSpPr>
                <p:cNvPr id="619" name="Group 618"/>
                <p:cNvGrpSpPr>
                  <a:grpSpLocks noChangeAspect="1"/>
                </p:cNvGrpSpPr>
                <p:nvPr/>
              </p:nvGrpSpPr>
              <p:grpSpPr>
                <a:xfrm>
                  <a:off x="426351" y="4446040"/>
                  <a:ext cx="867441" cy="120807"/>
                  <a:chOff x="7740526" y="4440417"/>
                  <a:chExt cx="2808026" cy="391068"/>
                </a:xfrm>
              </p:grpSpPr>
              <p:sp>
                <p:nvSpPr>
                  <p:cNvPr id="650" name="Rectangle 649"/>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51" name="Oval 650"/>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52" name="Rectangle 651"/>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53" name="Rectangle 652"/>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54" name="Rectangle 653"/>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620" name="Group 619"/>
                <p:cNvGrpSpPr>
                  <a:grpSpLocks noChangeAspect="1"/>
                </p:cNvGrpSpPr>
                <p:nvPr/>
              </p:nvGrpSpPr>
              <p:grpSpPr>
                <a:xfrm>
                  <a:off x="424517" y="4587264"/>
                  <a:ext cx="867441" cy="120807"/>
                  <a:chOff x="7740526" y="4440417"/>
                  <a:chExt cx="2808026" cy="391068"/>
                </a:xfrm>
              </p:grpSpPr>
              <p:sp>
                <p:nvSpPr>
                  <p:cNvPr id="645" name="Rectangle 644"/>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46" name="Oval 645"/>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47" name="Rectangle 646"/>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48" name="Rectangle 647"/>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49" name="Rectangle 648"/>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621" name="Group 620"/>
                <p:cNvGrpSpPr>
                  <a:grpSpLocks noChangeAspect="1"/>
                </p:cNvGrpSpPr>
                <p:nvPr/>
              </p:nvGrpSpPr>
              <p:grpSpPr>
                <a:xfrm>
                  <a:off x="426835" y="4726044"/>
                  <a:ext cx="867441" cy="120807"/>
                  <a:chOff x="7740526" y="4440417"/>
                  <a:chExt cx="2808026" cy="391068"/>
                </a:xfrm>
              </p:grpSpPr>
              <p:sp>
                <p:nvSpPr>
                  <p:cNvPr id="640" name="Rectangle 639"/>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41" name="Oval 640"/>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42" name="Rectangle 641"/>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43" name="Rectangle 642"/>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44" name="Rectangle 643"/>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622" name="Group 621"/>
                <p:cNvGrpSpPr>
                  <a:grpSpLocks noChangeAspect="1"/>
                </p:cNvGrpSpPr>
                <p:nvPr/>
              </p:nvGrpSpPr>
              <p:grpSpPr>
                <a:xfrm>
                  <a:off x="426836" y="4865803"/>
                  <a:ext cx="867441" cy="120807"/>
                  <a:chOff x="7740526" y="4440417"/>
                  <a:chExt cx="2808026" cy="391068"/>
                </a:xfrm>
              </p:grpSpPr>
              <p:sp>
                <p:nvSpPr>
                  <p:cNvPr id="635" name="Rectangle 634"/>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36" name="Oval 635"/>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37" name="Rectangle 636"/>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38" name="Rectangle 637"/>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39" name="Rectangle 638"/>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623" name="Group 622"/>
                <p:cNvGrpSpPr>
                  <a:grpSpLocks noChangeAspect="1"/>
                </p:cNvGrpSpPr>
                <p:nvPr/>
              </p:nvGrpSpPr>
              <p:grpSpPr>
                <a:xfrm>
                  <a:off x="426835" y="5005559"/>
                  <a:ext cx="867441" cy="120807"/>
                  <a:chOff x="7740526" y="4440417"/>
                  <a:chExt cx="2808026" cy="391068"/>
                </a:xfrm>
              </p:grpSpPr>
              <p:sp>
                <p:nvSpPr>
                  <p:cNvPr id="630" name="Rectangle 629"/>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31" name="Oval 630"/>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32" name="Rectangle 631"/>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33" name="Rectangle 632"/>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34" name="Rectangle 633"/>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624" name="Group 623"/>
                <p:cNvGrpSpPr>
                  <a:grpSpLocks noChangeAspect="1"/>
                </p:cNvGrpSpPr>
                <p:nvPr/>
              </p:nvGrpSpPr>
              <p:grpSpPr>
                <a:xfrm>
                  <a:off x="426836" y="5145318"/>
                  <a:ext cx="867441" cy="120807"/>
                  <a:chOff x="7740526" y="4440417"/>
                  <a:chExt cx="2808026" cy="391068"/>
                </a:xfrm>
              </p:grpSpPr>
              <p:sp>
                <p:nvSpPr>
                  <p:cNvPr id="625" name="Rectangle 624"/>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26" name="Oval 625"/>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27" name="Rectangle 626"/>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28" name="Rectangle 627"/>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29" name="Rectangle 628"/>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grpSp>
            <p:nvGrpSpPr>
              <p:cNvPr id="582" name="Group 581"/>
              <p:cNvGrpSpPr>
                <a:grpSpLocks noChangeAspect="1"/>
              </p:cNvGrpSpPr>
              <p:nvPr/>
            </p:nvGrpSpPr>
            <p:grpSpPr>
              <a:xfrm>
                <a:off x="1093559" y="4483419"/>
                <a:ext cx="296450" cy="281425"/>
                <a:chOff x="424517" y="4446040"/>
                <a:chExt cx="869760" cy="820085"/>
              </a:xfrm>
            </p:grpSpPr>
            <p:grpSp>
              <p:nvGrpSpPr>
                <p:cNvPr id="583" name="Group 582"/>
                <p:cNvGrpSpPr>
                  <a:grpSpLocks noChangeAspect="1"/>
                </p:cNvGrpSpPr>
                <p:nvPr/>
              </p:nvGrpSpPr>
              <p:grpSpPr>
                <a:xfrm>
                  <a:off x="426351" y="4446040"/>
                  <a:ext cx="867441" cy="120807"/>
                  <a:chOff x="7740526" y="4440417"/>
                  <a:chExt cx="2808026" cy="391068"/>
                </a:xfrm>
              </p:grpSpPr>
              <p:sp>
                <p:nvSpPr>
                  <p:cNvPr id="614" name="Rectangle 613"/>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15" name="Oval 614"/>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16" name="Rectangle 615"/>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17" name="Rectangle 616"/>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18" name="Rectangle 617"/>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84" name="Group 583"/>
                <p:cNvGrpSpPr>
                  <a:grpSpLocks noChangeAspect="1"/>
                </p:cNvGrpSpPr>
                <p:nvPr/>
              </p:nvGrpSpPr>
              <p:grpSpPr>
                <a:xfrm>
                  <a:off x="424517" y="4587264"/>
                  <a:ext cx="867441" cy="120807"/>
                  <a:chOff x="7740526" y="4440417"/>
                  <a:chExt cx="2808026" cy="391068"/>
                </a:xfrm>
              </p:grpSpPr>
              <p:sp>
                <p:nvSpPr>
                  <p:cNvPr id="609" name="Rectangle 608"/>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10" name="Oval 609"/>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11" name="Rectangle 610"/>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12" name="Rectangle 611"/>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13" name="Rectangle 612"/>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85" name="Group 584"/>
                <p:cNvGrpSpPr>
                  <a:grpSpLocks noChangeAspect="1"/>
                </p:cNvGrpSpPr>
                <p:nvPr/>
              </p:nvGrpSpPr>
              <p:grpSpPr>
                <a:xfrm>
                  <a:off x="426835" y="4726044"/>
                  <a:ext cx="867441" cy="120807"/>
                  <a:chOff x="7740526" y="4440417"/>
                  <a:chExt cx="2808026" cy="391068"/>
                </a:xfrm>
              </p:grpSpPr>
              <p:sp>
                <p:nvSpPr>
                  <p:cNvPr id="604" name="Rectangle 603"/>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05" name="Oval 604"/>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06" name="Rectangle 605"/>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07" name="Rectangle 606"/>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08" name="Rectangle 607"/>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86" name="Group 585"/>
                <p:cNvGrpSpPr>
                  <a:grpSpLocks noChangeAspect="1"/>
                </p:cNvGrpSpPr>
                <p:nvPr/>
              </p:nvGrpSpPr>
              <p:grpSpPr>
                <a:xfrm>
                  <a:off x="426836" y="4865803"/>
                  <a:ext cx="867441" cy="120807"/>
                  <a:chOff x="7740526" y="4440417"/>
                  <a:chExt cx="2808026" cy="391068"/>
                </a:xfrm>
              </p:grpSpPr>
              <p:sp>
                <p:nvSpPr>
                  <p:cNvPr id="599" name="Rectangle 598"/>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00" name="Oval 599"/>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01" name="Rectangle 600"/>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02" name="Rectangle 601"/>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603" name="Rectangle 602"/>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87" name="Group 586"/>
                <p:cNvGrpSpPr>
                  <a:grpSpLocks noChangeAspect="1"/>
                </p:cNvGrpSpPr>
                <p:nvPr/>
              </p:nvGrpSpPr>
              <p:grpSpPr>
                <a:xfrm>
                  <a:off x="426835" y="5005559"/>
                  <a:ext cx="867441" cy="120807"/>
                  <a:chOff x="7740526" y="4440417"/>
                  <a:chExt cx="2808026" cy="391068"/>
                </a:xfrm>
              </p:grpSpPr>
              <p:sp>
                <p:nvSpPr>
                  <p:cNvPr id="594" name="Rectangle 593"/>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95" name="Oval 594"/>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96" name="Rectangle 595"/>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97" name="Rectangle 596"/>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98" name="Rectangle 597"/>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nvGrpSpPr>
                <p:cNvPr id="588" name="Group 587"/>
                <p:cNvGrpSpPr>
                  <a:grpSpLocks noChangeAspect="1"/>
                </p:cNvGrpSpPr>
                <p:nvPr/>
              </p:nvGrpSpPr>
              <p:grpSpPr>
                <a:xfrm>
                  <a:off x="426836" y="5145318"/>
                  <a:ext cx="867441" cy="120807"/>
                  <a:chOff x="7740526" y="4440417"/>
                  <a:chExt cx="2808026" cy="391068"/>
                </a:xfrm>
              </p:grpSpPr>
              <p:sp>
                <p:nvSpPr>
                  <p:cNvPr id="589" name="Rectangle 588"/>
                  <p:cNvSpPr/>
                  <p:nvPr/>
                </p:nvSpPr>
                <p:spPr>
                  <a:xfrm>
                    <a:off x="7740528" y="4440417"/>
                    <a:ext cx="2808024" cy="39106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90" name="Oval 589"/>
                  <p:cNvSpPr/>
                  <p:nvPr/>
                </p:nvSpPr>
                <p:spPr>
                  <a:xfrm>
                    <a:off x="10253676" y="4568598"/>
                    <a:ext cx="147804" cy="14780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91" name="Rectangle 590"/>
                  <p:cNvSpPr/>
                  <p:nvPr/>
                </p:nvSpPr>
                <p:spPr>
                  <a:xfrm rot="5400000">
                    <a:off x="8361446" y="3879337"/>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92" name="Rectangle 591"/>
                  <p:cNvSpPr/>
                  <p:nvPr/>
                </p:nvSpPr>
                <p:spPr>
                  <a:xfrm rot="5400000">
                    <a:off x="8363055" y="3982051"/>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593" name="Rectangle 592"/>
                  <p:cNvSpPr/>
                  <p:nvPr/>
                </p:nvSpPr>
                <p:spPr>
                  <a:xfrm rot="5400000">
                    <a:off x="8361445" y="4084765"/>
                    <a:ext cx="70723" cy="1312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grpSp>
          </p:grpSp>
        </p:grpSp>
      </p:grpSp>
      <p:sp>
        <p:nvSpPr>
          <p:cNvPr id="6" name="Left-Right Arrow 5"/>
          <p:cNvSpPr/>
          <p:nvPr/>
        </p:nvSpPr>
        <p:spPr>
          <a:xfrm>
            <a:off x="3622468" y="2914975"/>
            <a:ext cx="4309488" cy="791208"/>
          </a:xfrm>
          <a:prstGeom prst="leftRightArrow">
            <a:avLst/>
          </a:prstGeom>
          <a:solidFill>
            <a:srgbClr val="336F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Bridge</a:t>
            </a:r>
          </a:p>
        </p:txBody>
      </p:sp>
    </p:spTree>
    <p:extLst>
      <p:ext uri="{BB962C8B-B14F-4D97-AF65-F5344CB8AC3E}">
        <p14:creationId xmlns:p14="http://schemas.microsoft.com/office/powerpoint/2010/main" val="11622635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Cloud Computing?</a:t>
            </a:r>
          </a:p>
        </p:txBody>
      </p:sp>
      <p:sp>
        <p:nvSpPr>
          <p:cNvPr id="18" name="Rounded Rectangle 17"/>
          <p:cNvSpPr/>
          <p:nvPr/>
        </p:nvSpPr>
        <p:spPr bwMode="auto">
          <a:xfrm>
            <a:off x="3733635" y="1566270"/>
            <a:ext cx="1946860" cy="1056581"/>
          </a:xfrm>
          <a:prstGeom prst="roundRect">
            <a:avLst>
              <a:gd name="adj" fmla="val 0"/>
            </a:avLst>
          </a:prstGeom>
          <a:solidFill>
            <a:srgbClr val="336FC0"/>
          </a:solid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rPr>
              <a:t>Pas As </a:t>
            </a:r>
          </a:p>
          <a:p>
            <a:pPr algn="ctr" defTabSz="914099" fontAlgn="base">
              <a:spcBef>
                <a:spcPct val="0"/>
              </a:spcBef>
              <a:spcAft>
                <a:spcPct val="0"/>
              </a:spcAft>
            </a:pPr>
            <a:r>
              <a:rPr lang="en-US" sz="2200" dirty="0">
                <a:solidFill>
                  <a:schemeClr val="bg1"/>
                </a:solidFill>
              </a:rPr>
              <a:t>You Go</a:t>
            </a:r>
          </a:p>
        </p:txBody>
      </p:sp>
      <p:sp>
        <p:nvSpPr>
          <p:cNvPr id="19" name="Rounded Rectangle 18"/>
          <p:cNvSpPr/>
          <p:nvPr/>
        </p:nvSpPr>
        <p:spPr bwMode="auto">
          <a:xfrm>
            <a:off x="938288" y="1901190"/>
            <a:ext cx="1946860" cy="1056581"/>
          </a:xfrm>
          <a:prstGeom prst="roundRect">
            <a:avLst>
              <a:gd name="adj" fmla="val 0"/>
            </a:avLst>
          </a:prstGeom>
          <a:solidFill>
            <a:srgbClr val="336FC0"/>
          </a:solid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rPr>
              <a:t>24x7 Support</a:t>
            </a:r>
          </a:p>
        </p:txBody>
      </p:sp>
      <p:sp>
        <p:nvSpPr>
          <p:cNvPr id="20" name="Rounded Rectangle 19"/>
          <p:cNvSpPr/>
          <p:nvPr/>
        </p:nvSpPr>
        <p:spPr bwMode="auto">
          <a:xfrm>
            <a:off x="938288" y="3229678"/>
            <a:ext cx="1946860" cy="1056581"/>
          </a:xfrm>
          <a:prstGeom prst="roundRect">
            <a:avLst>
              <a:gd name="adj" fmla="val 0"/>
            </a:avLst>
          </a:prstGeom>
          <a:solidFill>
            <a:srgbClr val="336FC0"/>
          </a:solid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rPr>
              <a:t>Device- &amp; Location-Independent</a:t>
            </a:r>
          </a:p>
        </p:txBody>
      </p:sp>
      <p:sp>
        <p:nvSpPr>
          <p:cNvPr id="21" name="Rounded Rectangle 20"/>
          <p:cNvSpPr/>
          <p:nvPr/>
        </p:nvSpPr>
        <p:spPr bwMode="auto">
          <a:xfrm>
            <a:off x="938288" y="4558165"/>
            <a:ext cx="1946860" cy="1056581"/>
          </a:xfrm>
          <a:prstGeom prst="roundRect">
            <a:avLst>
              <a:gd name="adj" fmla="val 0"/>
            </a:avLst>
          </a:prstGeom>
          <a:solidFill>
            <a:srgbClr val="336FC0"/>
          </a:solid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rPr>
              <a:t>Easy &amp; Agile Deployment</a:t>
            </a:r>
          </a:p>
        </p:txBody>
      </p:sp>
      <p:sp>
        <p:nvSpPr>
          <p:cNvPr id="22" name="Rounded Rectangle 21"/>
          <p:cNvSpPr/>
          <p:nvPr/>
        </p:nvSpPr>
        <p:spPr bwMode="auto">
          <a:xfrm>
            <a:off x="4754472" y="3066468"/>
            <a:ext cx="2683057" cy="1576370"/>
          </a:xfrm>
          <a:prstGeom prst="roundRect">
            <a:avLst>
              <a:gd name="adj" fmla="val 0"/>
            </a:avLst>
          </a:prstGeom>
          <a:solidFill>
            <a:srgbClr val="49AFEF"/>
          </a:solid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a:solidFill>
                  <a:schemeClr val="bg1"/>
                </a:solidFill>
              </a:rPr>
              <a:t>Why Cloud Computing?</a:t>
            </a:r>
          </a:p>
        </p:txBody>
      </p:sp>
      <p:sp>
        <p:nvSpPr>
          <p:cNvPr id="23" name="Rounded Rectangle 22"/>
          <p:cNvSpPr/>
          <p:nvPr/>
        </p:nvSpPr>
        <p:spPr bwMode="auto">
          <a:xfrm>
            <a:off x="6518399" y="1566270"/>
            <a:ext cx="1946860" cy="1056581"/>
          </a:xfrm>
          <a:prstGeom prst="roundRect">
            <a:avLst>
              <a:gd name="adj" fmla="val 0"/>
            </a:avLst>
          </a:prstGeom>
          <a:solidFill>
            <a:srgbClr val="336FC0"/>
          </a:solid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rPr>
              <a:t>Lower TCO</a:t>
            </a:r>
          </a:p>
        </p:txBody>
      </p:sp>
      <p:sp>
        <p:nvSpPr>
          <p:cNvPr id="24" name="Rounded Rectangle 23"/>
          <p:cNvSpPr/>
          <p:nvPr/>
        </p:nvSpPr>
        <p:spPr bwMode="auto">
          <a:xfrm>
            <a:off x="9292580" y="1901190"/>
            <a:ext cx="1946860" cy="1056581"/>
          </a:xfrm>
          <a:prstGeom prst="roundRect">
            <a:avLst>
              <a:gd name="adj" fmla="val 0"/>
            </a:avLst>
          </a:prstGeom>
          <a:solidFill>
            <a:srgbClr val="336FC0"/>
          </a:solid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rPr>
              <a:t>Reliability, Scalability</a:t>
            </a:r>
          </a:p>
        </p:txBody>
      </p:sp>
      <p:sp>
        <p:nvSpPr>
          <p:cNvPr id="25" name="Rounded Rectangle 24"/>
          <p:cNvSpPr/>
          <p:nvPr/>
        </p:nvSpPr>
        <p:spPr bwMode="auto">
          <a:xfrm>
            <a:off x="9292580" y="3229678"/>
            <a:ext cx="1946860" cy="1056581"/>
          </a:xfrm>
          <a:prstGeom prst="roundRect">
            <a:avLst>
              <a:gd name="adj" fmla="val 0"/>
            </a:avLst>
          </a:prstGeom>
          <a:solidFill>
            <a:srgbClr val="336FC0"/>
          </a:solid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rPr>
              <a:t>Lower Capital Expenditure</a:t>
            </a:r>
          </a:p>
        </p:txBody>
      </p:sp>
      <p:sp>
        <p:nvSpPr>
          <p:cNvPr id="26" name="Rounded Rectangle 25"/>
          <p:cNvSpPr/>
          <p:nvPr/>
        </p:nvSpPr>
        <p:spPr bwMode="auto">
          <a:xfrm>
            <a:off x="9292580" y="4558165"/>
            <a:ext cx="1946860" cy="1056581"/>
          </a:xfrm>
          <a:prstGeom prst="roundRect">
            <a:avLst>
              <a:gd name="adj" fmla="val 0"/>
            </a:avLst>
          </a:prstGeom>
          <a:solidFill>
            <a:srgbClr val="336FC0"/>
          </a:solid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rPr>
              <a:t>Free Up Internal Resources</a:t>
            </a:r>
          </a:p>
        </p:txBody>
      </p:sp>
      <p:sp>
        <p:nvSpPr>
          <p:cNvPr id="27" name="Rounded Rectangle 26"/>
          <p:cNvSpPr/>
          <p:nvPr/>
        </p:nvSpPr>
        <p:spPr bwMode="auto">
          <a:xfrm>
            <a:off x="3733635" y="5086455"/>
            <a:ext cx="1946860" cy="1056581"/>
          </a:xfrm>
          <a:prstGeom prst="roundRect">
            <a:avLst>
              <a:gd name="adj" fmla="val 0"/>
            </a:avLst>
          </a:prstGeom>
          <a:solidFill>
            <a:srgbClr val="336FC0"/>
          </a:solid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rPr>
              <a:t>Utility Based</a:t>
            </a:r>
          </a:p>
        </p:txBody>
      </p:sp>
      <p:sp>
        <p:nvSpPr>
          <p:cNvPr id="28" name="Rounded Rectangle 27"/>
          <p:cNvSpPr/>
          <p:nvPr/>
        </p:nvSpPr>
        <p:spPr bwMode="auto">
          <a:xfrm>
            <a:off x="6518399" y="5086455"/>
            <a:ext cx="1946860" cy="1056581"/>
          </a:xfrm>
          <a:prstGeom prst="roundRect">
            <a:avLst>
              <a:gd name="adj" fmla="val 0"/>
            </a:avLst>
          </a:prstGeom>
          <a:solidFill>
            <a:srgbClr val="336FC0"/>
          </a:solid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rPr>
              <a:t>Highly Automated</a:t>
            </a:r>
          </a:p>
        </p:txBody>
      </p:sp>
    </p:spTree>
    <p:extLst>
      <p:ext uri="{BB962C8B-B14F-4D97-AF65-F5344CB8AC3E}">
        <p14:creationId xmlns:p14="http://schemas.microsoft.com/office/powerpoint/2010/main" val="2757050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Computing Pattern</a:t>
            </a:r>
          </a:p>
        </p:txBody>
      </p:sp>
      <p:grpSp>
        <p:nvGrpSpPr>
          <p:cNvPr id="4" name="Group 16"/>
          <p:cNvGrpSpPr/>
          <p:nvPr/>
        </p:nvGrpSpPr>
        <p:grpSpPr>
          <a:xfrm>
            <a:off x="444956" y="2758338"/>
            <a:ext cx="2672178" cy="2220691"/>
            <a:chOff x="7036217" y="4563170"/>
            <a:chExt cx="3437308" cy="1143133"/>
          </a:xfrm>
        </p:grpSpPr>
        <p:cxnSp>
          <p:nvCxnSpPr>
            <p:cNvPr id="5" name="Straight Arrow Connector 4"/>
            <p:cNvCxnSpPr/>
            <p:nvPr/>
          </p:nvCxnSpPr>
          <p:spPr bwMode="auto">
            <a:xfrm rot="16200000" flipV="1">
              <a:off x="6872898" y="5117130"/>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p:nvPr/>
          </p:nvCxnSpPr>
          <p:spPr bwMode="auto">
            <a:xfrm>
              <a:off x="7320534" y="555405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7" name="Text Placeholder 6"/>
            <p:cNvSpPr txBox="1">
              <a:spLocks/>
            </p:cNvSpPr>
            <p:nvPr/>
          </p:nvSpPr>
          <p:spPr bwMode="auto">
            <a:xfrm>
              <a:off x="8424912" y="5571686"/>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600" i="1" dirty="0">
                  <a:solidFill>
                    <a:schemeClr val="tx1">
                      <a:alpha val="99000"/>
                    </a:schemeClr>
                  </a:solidFill>
                </a:rPr>
                <a:t>Time</a:t>
              </a:r>
            </a:p>
          </p:txBody>
        </p:sp>
        <p:sp>
          <p:nvSpPr>
            <p:cNvPr id="8" name="Rectangle 7"/>
            <p:cNvSpPr/>
            <p:nvPr/>
          </p:nvSpPr>
          <p:spPr>
            <a:xfrm rot="16200000">
              <a:off x="6679976" y="4919411"/>
              <a:ext cx="1027137" cy="314656"/>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600" dirty="0">
                  <a:solidFill>
                    <a:schemeClr val="tx1">
                      <a:alpha val="99000"/>
                    </a:schemeClr>
                  </a:solidFill>
                </a:rPr>
                <a:t>Compute</a:t>
              </a:r>
              <a:r>
                <a:rPr lang="en-US" sz="900" dirty="0">
                  <a:solidFill>
                    <a:schemeClr val="tx1">
                      <a:alpha val="99000"/>
                    </a:schemeClr>
                  </a:solidFill>
                </a:rPr>
                <a:t> </a:t>
              </a:r>
            </a:p>
          </p:txBody>
        </p:sp>
        <p:cxnSp>
          <p:nvCxnSpPr>
            <p:cNvPr id="9" name="Straight Arrow Connector 8"/>
            <p:cNvCxnSpPr/>
            <p:nvPr/>
          </p:nvCxnSpPr>
          <p:spPr bwMode="auto">
            <a:xfrm flipV="1">
              <a:off x="7320534" y="5220386"/>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9345201" y="5199405"/>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1" name="Straight Connector 10"/>
            <p:cNvCxnSpPr/>
            <p:nvPr/>
          </p:nvCxnSpPr>
          <p:spPr bwMode="auto">
            <a:xfrm rot="5400000" flipH="1" flipV="1">
              <a:off x="8920153" y="5128150"/>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2" name="Rectangle 11"/>
            <p:cNvSpPr/>
            <p:nvPr/>
          </p:nvSpPr>
          <p:spPr>
            <a:xfrm>
              <a:off x="8298567" y="4858805"/>
              <a:ext cx="1117021" cy="320956"/>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8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2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200" dirty="0">
                  <a:solidFill>
                    <a:schemeClr val="tx1">
                      <a:alpha val="99000"/>
                    </a:schemeClr>
                  </a:solidFill>
                </a:rPr>
                <a:t>Period </a:t>
              </a:r>
            </a:p>
          </p:txBody>
        </p:sp>
        <p:cxnSp>
          <p:nvCxnSpPr>
            <p:cNvPr id="13" name="Straight Connector 12"/>
            <p:cNvCxnSpPr/>
            <p:nvPr/>
          </p:nvCxnSpPr>
          <p:spPr bwMode="auto">
            <a:xfrm rot="5400000" flipH="1" flipV="1">
              <a:off x="7934091" y="5128150"/>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
        <p:nvSpPr>
          <p:cNvPr id="18" name="TextBox 17"/>
          <p:cNvSpPr txBox="1"/>
          <p:nvPr/>
        </p:nvSpPr>
        <p:spPr>
          <a:xfrm>
            <a:off x="1036275" y="2461239"/>
            <a:ext cx="1745039" cy="369328"/>
          </a:xfrm>
          <a:prstGeom prst="rect">
            <a:avLst/>
          </a:prstGeom>
          <a:noFill/>
          <a:ln>
            <a:noFill/>
          </a:ln>
        </p:spPr>
        <p:txBody>
          <a:bodyPr wrap="square" lIns="0" tIns="45718" rIns="0" bIns="45718" rtlCol="0">
            <a:spAutoFit/>
          </a:bodyPr>
          <a:lstStyle/>
          <a:p>
            <a:pPr algn="ctr">
              <a:lnSpc>
                <a:spcPct val="90000"/>
              </a:lnSpc>
              <a:spcBef>
                <a:spcPct val="20000"/>
              </a:spcBef>
            </a:pPr>
            <a:r>
              <a:rPr lang="en-US" sz="2000" dirty="0">
                <a:solidFill>
                  <a:srgbClr val="000000">
                    <a:alpha val="99000"/>
                  </a:srgbClr>
                </a:solidFill>
                <a:latin typeface="Segoe UI" pitchFamily="34" charset="0"/>
                <a:ea typeface="Segoe UI" pitchFamily="34" charset="0"/>
                <a:cs typeface="Segoe UI" pitchFamily="34" charset="0"/>
              </a:rPr>
              <a:t>On and Off</a:t>
            </a:r>
          </a:p>
        </p:txBody>
      </p:sp>
      <p:sp>
        <p:nvSpPr>
          <p:cNvPr id="22" name="TextBox 21">
            <a:extLst>
              <a:ext uri="{FF2B5EF4-FFF2-40B4-BE49-F238E27FC236}">
                <a16:creationId xmlns:a16="http://schemas.microsoft.com/office/drawing/2014/main" id="{6A723752-6E70-4E40-8990-A1B76E494184}"/>
              </a:ext>
            </a:extLst>
          </p:cNvPr>
          <p:cNvSpPr txBox="1"/>
          <p:nvPr/>
        </p:nvSpPr>
        <p:spPr>
          <a:xfrm>
            <a:off x="3262469" y="2451672"/>
            <a:ext cx="3045807" cy="369328"/>
          </a:xfrm>
          <a:prstGeom prst="rect">
            <a:avLst/>
          </a:prstGeom>
          <a:noFill/>
          <a:ln>
            <a:noFill/>
          </a:ln>
        </p:spPr>
        <p:txBody>
          <a:bodyPr wrap="square" lIns="0" tIns="45718" rIns="0" bIns="45718" rtlCol="0">
            <a:spAutoFit/>
          </a:bodyPr>
          <a:lstStyle/>
          <a:p>
            <a:pPr algn="ctr">
              <a:lnSpc>
                <a:spcPct val="90000"/>
              </a:lnSpc>
              <a:spcBef>
                <a:spcPct val="20000"/>
              </a:spcBef>
            </a:pPr>
            <a:r>
              <a:rPr lang="en-US" sz="2000" dirty="0">
                <a:solidFill>
                  <a:srgbClr val="000000">
                    <a:alpha val="99000"/>
                  </a:srgbClr>
                </a:solidFill>
                <a:latin typeface="Segoe UI" pitchFamily="34" charset="0"/>
                <a:ea typeface="Segoe UI" pitchFamily="34" charset="0"/>
                <a:cs typeface="Segoe UI" pitchFamily="34" charset="0"/>
              </a:rPr>
              <a:t>Rapid Growth</a:t>
            </a:r>
          </a:p>
        </p:txBody>
      </p:sp>
      <p:grpSp>
        <p:nvGrpSpPr>
          <p:cNvPr id="27" name="Group 26">
            <a:extLst>
              <a:ext uri="{FF2B5EF4-FFF2-40B4-BE49-F238E27FC236}">
                <a16:creationId xmlns:a16="http://schemas.microsoft.com/office/drawing/2014/main" id="{1E894C88-B7BF-40C6-954F-EBAD945C2F0F}"/>
              </a:ext>
            </a:extLst>
          </p:cNvPr>
          <p:cNvGrpSpPr/>
          <p:nvPr/>
        </p:nvGrpSpPr>
        <p:grpSpPr>
          <a:xfrm>
            <a:off x="3487441" y="2961440"/>
            <a:ext cx="2474950" cy="1756077"/>
            <a:chOff x="6857123" y="2406320"/>
            <a:chExt cx="4947518" cy="3510464"/>
          </a:xfrm>
        </p:grpSpPr>
        <p:cxnSp>
          <p:nvCxnSpPr>
            <p:cNvPr id="17" name="Straight Arrow Connector 16">
              <a:extLst>
                <a:ext uri="{FF2B5EF4-FFF2-40B4-BE49-F238E27FC236}">
                  <a16:creationId xmlns:a16="http://schemas.microsoft.com/office/drawing/2014/main" id="{01FE1283-0DCE-4D11-A0B2-F432296ED5D9}"/>
                </a:ext>
              </a:extLst>
            </p:cNvPr>
            <p:cNvCxnSpPr>
              <a:cxnSpLocks/>
            </p:cNvCxnSpPr>
            <p:nvPr/>
          </p:nvCxnSpPr>
          <p:spPr bwMode="auto">
            <a:xfrm rot="16200000" flipV="1">
              <a:off x="5101894" y="4161549"/>
              <a:ext cx="3510464" cy="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B2937811-B8D8-42A3-9B64-AE2FF18A1349}"/>
                </a:ext>
              </a:extLst>
            </p:cNvPr>
            <p:cNvCxnSpPr>
              <a:cxnSpLocks/>
            </p:cNvCxnSpPr>
            <p:nvPr/>
          </p:nvCxnSpPr>
          <p:spPr bwMode="auto">
            <a:xfrm>
              <a:off x="6857125" y="5874759"/>
              <a:ext cx="4947516" cy="366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Freeform 17">
              <a:extLst>
                <a:ext uri="{FF2B5EF4-FFF2-40B4-BE49-F238E27FC236}">
                  <a16:creationId xmlns:a16="http://schemas.microsoft.com/office/drawing/2014/main" id="{E40F19E5-777F-4B53-AF09-FDBA1E2CB597}"/>
                </a:ext>
              </a:extLst>
            </p:cNvPr>
            <p:cNvSpPr/>
            <p:nvPr/>
          </p:nvSpPr>
          <p:spPr>
            <a:xfrm>
              <a:off x="6857123" y="2583130"/>
              <a:ext cx="4500688" cy="3258888"/>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43" name="Group 42">
            <a:extLst>
              <a:ext uri="{FF2B5EF4-FFF2-40B4-BE49-F238E27FC236}">
                <a16:creationId xmlns:a16="http://schemas.microsoft.com/office/drawing/2014/main" id="{06EC2C87-D336-4D9A-A8CD-D324F56FC440}"/>
              </a:ext>
            </a:extLst>
          </p:cNvPr>
          <p:cNvGrpSpPr/>
          <p:nvPr/>
        </p:nvGrpSpPr>
        <p:grpSpPr>
          <a:xfrm>
            <a:off x="6348885" y="2974277"/>
            <a:ext cx="2500087" cy="1773913"/>
            <a:chOff x="6721372" y="2974277"/>
            <a:chExt cx="3049133" cy="2163483"/>
          </a:xfrm>
        </p:grpSpPr>
        <p:grpSp>
          <p:nvGrpSpPr>
            <p:cNvPr id="34" name="Group 16">
              <a:extLst>
                <a:ext uri="{FF2B5EF4-FFF2-40B4-BE49-F238E27FC236}">
                  <a16:creationId xmlns:a16="http://schemas.microsoft.com/office/drawing/2014/main" id="{AE3792C2-5DDA-4243-9C21-CD3590AFAC64}"/>
                </a:ext>
              </a:extLst>
            </p:cNvPr>
            <p:cNvGrpSpPr/>
            <p:nvPr/>
          </p:nvGrpSpPr>
          <p:grpSpPr>
            <a:xfrm>
              <a:off x="6721372" y="2974277"/>
              <a:ext cx="3049132" cy="2163483"/>
              <a:chOff x="7320533" y="4669495"/>
              <a:chExt cx="3152992" cy="895273"/>
            </a:xfrm>
          </p:grpSpPr>
          <p:cxnSp>
            <p:nvCxnSpPr>
              <p:cNvPr id="39" name="Straight Arrow Connector 38">
                <a:extLst>
                  <a:ext uri="{FF2B5EF4-FFF2-40B4-BE49-F238E27FC236}">
                    <a16:creationId xmlns:a16="http://schemas.microsoft.com/office/drawing/2014/main" id="{3681BDED-8FB4-4E67-92A4-0884DBE2DD6F}"/>
                  </a:ext>
                </a:extLst>
              </p:cNvPr>
              <p:cNvCxnSpPr/>
              <p:nvPr/>
            </p:nvCxnSpPr>
            <p:spPr bwMode="auto">
              <a:xfrm rot="16200000" flipV="1">
                <a:off x="6872898" y="5117130"/>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a:extLst>
                  <a:ext uri="{FF2B5EF4-FFF2-40B4-BE49-F238E27FC236}">
                    <a16:creationId xmlns:a16="http://schemas.microsoft.com/office/drawing/2014/main" id="{1586967E-E232-4893-8B3B-9A85D77E394C}"/>
                  </a:ext>
                </a:extLst>
              </p:cNvPr>
              <p:cNvCxnSpPr/>
              <p:nvPr/>
            </p:nvCxnSpPr>
            <p:spPr bwMode="auto">
              <a:xfrm>
                <a:off x="7320534" y="555405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grpSp>
        <p:grpSp>
          <p:nvGrpSpPr>
            <p:cNvPr id="35" name="Group 17">
              <a:extLst>
                <a:ext uri="{FF2B5EF4-FFF2-40B4-BE49-F238E27FC236}">
                  <a16:creationId xmlns:a16="http://schemas.microsoft.com/office/drawing/2014/main" id="{26DB9A54-8EF7-4BB4-A2E6-43D1B5CC436A}"/>
                </a:ext>
              </a:extLst>
            </p:cNvPr>
            <p:cNvGrpSpPr/>
            <p:nvPr/>
          </p:nvGrpSpPr>
          <p:grpSpPr>
            <a:xfrm>
              <a:off x="6721372" y="3484069"/>
              <a:ext cx="3049133" cy="637171"/>
              <a:chOff x="5520892" y="5257417"/>
              <a:chExt cx="3307216" cy="721360"/>
            </a:xfrm>
          </p:grpSpPr>
          <p:cxnSp>
            <p:nvCxnSpPr>
              <p:cNvPr id="36" name="Straight Arrow Connector 35">
                <a:extLst>
                  <a:ext uri="{FF2B5EF4-FFF2-40B4-BE49-F238E27FC236}">
                    <a16:creationId xmlns:a16="http://schemas.microsoft.com/office/drawing/2014/main" id="{8B2ABD55-210F-482A-A08E-7B28E22B82C7}"/>
                  </a:ext>
                </a:extLst>
              </p:cNvPr>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7" name="Straight Connector 36">
                <a:extLst>
                  <a:ext uri="{FF2B5EF4-FFF2-40B4-BE49-F238E27FC236}">
                    <a16:creationId xmlns:a16="http://schemas.microsoft.com/office/drawing/2014/main" id="{30A6C50B-B214-43A9-B071-0DD3161E834F}"/>
                  </a:ext>
                </a:extLst>
              </p:cNvPr>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8" name="Freeform 20">
                <a:extLst>
                  <a:ext uri="{FF2B5EF4-FFF2-40B4-BE49-F238E27FC236}">
                    <a16:creationId xmlns:a16="http://schemas.microsoft.com/office/drawing/2014/main" id="{FA22C35A-950C-4F29-B719-3669CE521CBC}"/>
                  </a:ext>
                </a:extLst>
              </p:cNvPr>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sp>
        <p:nvSpPr>
          <p:cNvPr id="44" name="TextBox 43">
            <a:extLst>
              <a:ext uri="{FF2B5EF4-FFF2-40B4-BE49-F238E27FC236}">
                <a16:creationId xmlns:a16="http://schemas.microsoft.com/office/drawing/2014/main" id="{722B49B4-A240-4846-983D-AAD5CCDDBF1D}"/>
              </a:ext>
            </a:extLst>
          </p:cNvPr>
          <p:cNvSpPr txBox="1"/>
          <p:nvPr/>
        </p:nvSpPr>
        <p:spPr>
          <a:xfrm>
            <a:off x="6158732" y="2434558"/>
            <a:ext cx="2880392" cy="369328"/>
          </a:xfrm>
          <a:prstGeom prst="rect">
            <a:avLst/>
          </a:prstGeom>
          <a:noFill/>
          <a:ln>
            <a:noFill/>
          </a:ln>
        </p:spPr>
        <p:txBody>
          <a:bodyPr wrap="square" lIns="0" tIns="45718" rIns="0" bIns="45718" rtlCol="0">
            <a:spAutoFit/>
          </a:bodyPr>
          <a:lstStyle/>
          <a:p>
            <a:pPr algn="ctr">
              <a:lnSpc>
                <a:spcPct val="90000"/>
              </a:lnSpc>
              <a:spcBef>
                <a:spcPct val="20000"/>
              </a:spcBef>
            </a:pPr>
            <a:r>
              <a:rPr lang="en-US" sz="2000" dirty="0">
                <a:solidFill>
                  <a:srgbClr val="000000">
                    <a:alpha val="99000"/>
                  </a:srgbClr>
                </a:solidFill>
                <a:latin typeface="Segoe UI" pitchFamily="34" charset="0"/>
                <a:ea typeface="Segoe UI" pitchFamily="34" charset="0"/>
                <a:cs typeface="Segoe UI" pitchFamily="34" charset="0"/>
              </a:rPr>
              <a:t>Unpredictable Bursting</a:t>
            </a:r>
          </a:p>
        </p:txBody>
      </p:sp>
      <p:grpSp>
        <p:nvGrpSpPr>
          <p:cNvPr id="51" name="Group 50">
            <a:extLst>
              <a:ext uri="{FF2B5EF4-FFF2-40B4-BE49-F238E27FC236}">
                <a16:creationId xmlns:a16="http://schemas.microsoft.com/office/drawing/2014/main" id="{AFED2167-BB51-4DCD-A778-482745788919}"/>
              </a:ext>
            </a:extLst>
          </p:cNvPr>
          <p:cNvGrpSpPr/>
          <p:nvPr/>
        </p:nvGrpSpPr>
        <p:grpSpPr>
          <a:xfrm>
            <a:off x="9246956" y="2974277"/>
            <a:ext cx="2500089" cy="1773914"/>
            <a:chOff x="6857122" y="2406320"/>
            <a:chExt cx="4947519" cy="3510464"/>
          </a:xfrm>
        </p:grpSpPr>
        <p:cxnSp>
          <p:nvCxnSpPr>
            <p:cNvPr id="52" name="Straight Arrow Connector 51">
              <a:extLst>
                <a:ext uri="{FF2B5EF4-FFF2-40B4-BE49-F238E27FC236}">
                  <a16:creationId xmlns:a16="http://schemas.microsoft.com/office/drawing/2014/main" id="{924EE288-82F5-4C75-BC6B-22CB05DEEB40}"/>
                </a:ext>
              </a:extLst>
            </p:cNvPr>
            <p:cNvCxnSpPr/>
            <p:nvPr/>
          </p:nvCxnSpPr>
          <p:spPr bwMode="auto">
            <a:xfrm rot="16200000" flipV="1">
              <a:off x="5101894" y="4161549"/>
              <a:ext cx="3510464" cy="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3" name="Straight Arrow Connector 52">
              <a:extLst>
                <a:ext uri="{FF2B5EF4-FFF2-40B4-BE49-F238E27FC236}">
                  <a16:creationId xmlns:a16="http://schemas.microsoft.com/office/drawing/2014/main" id="{FDDCFA43-D3C7-4035-83FD-700FA70E1C54}"/>
                </a:ext>
              </a:extLst>
            </p:cNvPr>
            <p:cNvCxnSpPr/>
            <p:nvPr/>
          </p:nvCxnSpPr>
          <p:spPr bwMode="auto">
            <a:xfrm>
              <a:off x="6857125" y="5874759"/>
              <a:ext cx="4947516" cy="366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54" name="Freeform 17">
              <a:extLst>
                <a:ext uri="{FF2B5EF4-FFF2-40B4-BE49-F238E27FC236}">
                  <a16:creationId xmlns:a16="http://schemas.microsoft.com/office/drawing/2014/main" id="{E4F37A7F-29C3-4F85-9B55-DD197871D6FB}"/>
                </a:ext>
              </a:extLst>
            </p:cNvPr>
            <p:cNvSpPr/>
            <p:nvPr/>
          </p:nvSpPr>
          <p:spPr>
            <a:xfrm>
              <a:off x="6857122" y="3272590"/>
              <a:ext cx="4677151" cy="1433040"/>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EE2045FB-C1AC-498A-9EA7-F5513B17C9FE}"/>
                </a:ext>
              </a:extLst>
            </p:cNvPr>
            <p:cNvCxnSpPr/>
            <p:nvPr/>
          </p:nvCxnSpPr>
          <p:spPr bwMode="auto">
            <a:xfrm flipV="1">
              <a:off x="6883257" y="4461038"/>
              <a:ext cx="4746771" cy="36233"/>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
        <p:nvSpPr>
          <p:cNvPr id="56" name="TextBox 55">
            <a:extLst>
              <a:ext uri="{FF2B5EF4-FFF2-40B4-BE49-F238E27FC236}">
                <a16:creationId xmlns:a16="http://schemas.microsoft.com/office/drawing/2014/main" id="{5F990C22-E2FA-455C-A328-F2320D62ADAB}"/>
              </a:ext>
            </a:extLst>
          </p:cNvPr>
          <p:cNvSpPr txBox="1"/>
          <p:nvPr/>
        </p:nvSpPr>
        <p:spPr>
          <a:xfrm>
            <a:off x="9260163" y="2434558"/>
            <a:ext cx="2500087" cy="369328"/>
          </a:xfrm>
          <a:prstGeom prst="rect">
            <a:avLst/>
          </a:prstGeom>
          <a:noFill/>
          <a:ln>
            <a:noFill/>
          </a:ln>
        </p:spPr>
        <p:txBody>
          <a:bodyPr wrap="square" lIns="0" tIns="45718" rIns="0" bIns="45718" rtlCol="0">
            <a:spAutoFit/>
          </a:bodyPr>
          <a:lstStyle/>
          <a:p>
            <a:pPr algn="ctr">
              <a:lnSpc>
                <a:spcPct val="90000"/>
              </a:lnSpc>
              <a:spcBef>
                <a:spcPct val="20000"/>
              </a:spcBef>
            </a:pPr>
            <a:r>
              <a:rPr lang="en-US" sz="2000" dirty="0">
                <a:solidFill>
                  <a:srgbClr val="000000">
                    <a:alpha val="99000"/>
                  </a:srgbClr>
                </a:solidFill>
                <a:latin typeface="Segoe UI" pitchFamily="34" charset="0"/>
                <a:ea typeface="Segoe UI" pitchFamily="34" charset="0"/>
                <a:cs typeface="Segoe UI" pitchFamily="34" charset="0"/>
              </a:rPr>
              <a:t>Predictable Bursting</a:t>
            </a:r>
          </a:p>
        </p:txBody>
      </p:sp>
    </p:spTree>
    <p:extLst>
      <p:ext uri="{BB962C8B-B14F-4D97-AF65-F5344CB8AC3E}">
        <p14:creationId xmlns:p14="http://schemas.microsoft.com/office/powerpoint/2010/main" val="1221946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frastructure Services.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7984" y="5157786"/>
            <a:ext cx="10076033" cy="1024171"/>
          </a:xfrm>
          <a:prstGeom prst="rect">
            <a:avLst/>
          </a:prstGeom>
        </p:spPr>
      </p:pic>
      <p:pic>
        <p:nvPicPr>
          <p:cNvPr id="6" name="Picture 5" descr="azure alatform services.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57984" y="1426891"/>
            <a:ext cx="10076033" cy="3750103"/>
          </a:xfrm>
          <a:prstGeom prst="rect">
            <a:avLst/>
          </a:prstGeom>
        </p:spPr>
      </p:pic>
      <p:sp>
        <p:nvSpPr>
          <p:cNvPr id="7" name="Title 6"/>
          <p:cNvSpPr>
            <a:spLocks noGrp="1"/>
          </p:cNvSpPr>
          <p:nvPr>
            <p:ph type="title"/>
          </p:nvPr>
        </p:nvSpPr>
        <p:spPr/>
        <p:txBody>
          <a:bodyPr/>
          <a:lstStyle/>
          <a:p>
            <a:r>
              <a:rPr lang="en-US" dirty="0"/>
              <a:t>Azure Services</a:t>
            </a:r>
          </a:p>
        </p:txBody>
      </p:sp>
    </p:spTree>
    <p:extLst>
      <p:ext uri="{BB962C8B-B14F-4D97-AF65-F5344CB8AC3E}">
        <p14:creationId xmlns:p14="http://schemas.microsoft.com/office/powerpoint/2010/main" val="40082667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5F03EC-448B-4FF7-841D-A0C45BDDED76}"/>
              </a:ext>
            </a:extLst>
          </p:cNvPr>
          <p:cNvSpPr/>
          <p:nvPr/>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1">
            <a:extLst>
              <a:ext uri="{FF2B5EF4-FFF2-40B4-BE49-F238E27FC236}">
                <a16:creationId xmlns:a16="http://schemas.microsoft.com/office/drawing/2014/main" id="{F9DF5554-5244-4B51-8A29-CC71344226F5}"/>
              </a:ext>
            </a:extLst>
          </p:cNvPr>
          <p:cNvSpPr txBox="1">
            <a:spLocks/>
          </p:cNvSpPr>
          <p:nvPr/>
        </p:nvSpPr>
        <p:spPr>
          <a:xfrm>
            <a:off x="269241" y="2084173"/>
            <a:ext cx="8758645" cy="2179058"/>
          </a:xfrm>
          <a:prstGeom prst="rect">
            <a:avLst/>
          </a:prstGeom>
          <a:noFill/>
        </p:spPr>
        <p:txBody>
          <a:bodyPr vert="horz" wrap="square" lIns="146304" tIns="91440" rIns="146304" bIns="91440" rtlCol="0" anchor="t" anchorCtr="0">
            <a:spAutoFit/>
          </a:bodyPr>
          <a:lstStyle>
            <a:lvl1pPr algn="l" defTabSz="914192" rtl="0" eaLnBrk="1" latinLnBrk="0" hangingPunct="1">
              <a:lnSpc>
                <a:spcPct val="90000"/>
              </a:lnSpc>
              <a:spcBef>
                <a:spcPct val="0"/>
              </a:spcBef>
              <a:buNone/>
              <a:defRPr lang="en-US" sz="7056"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98" normalizeH="0" baseline="0" noProof="0" dirty="0">
                <a:ln w="3175">
                  <a:noFill/>
                </a:ln>
                <a:solidFill>
                  <a:srgbClr val="FFFFFF"/>
                </a:solidFill>
                <a:effectLst/>
                <a:uLnTx/>
                <a:uFillTx/>
                <a:latin typeface="Segoe UI Light"/>
                <a:ea typeface="+mn-ea"/>
                <a:cs typeface="Segoe UI" pitchFamily="34" charset="0"/>
              </a:rPr>
              <a:t>Microsoft AI </a:t>
            </a:r>
            <a:br>
              <a:rPr kumimoji="0" lang="en-US" sz="7200" b="0" i="0" u="none" strike="noStrike" kern="1200" cap="none" spc="-98" normalizeH="0" baseline="0" noProof="0" dirty="0">
                <a:ln w="3175">
                  <a:noFill/>
                </a:ln>
                <a:solidFill>
                  <a:srgbClr val="FFFFFF"/>
                </a:solidFill>
                <a:effectLst/>
                <a:uLnTx/>
                <a:uFillTx/>
                <a:latin typeface="Segoe UI Light"/>
                <a:ea typeface="+mn-ea"/>
                <a:cs typeface="Segoe UI" pitchFamily="34" charset="0"/>
              </a:rPr>
            </a:br>
            <a:r>
              <a:rPr kumimoji="0" lang="en-US" sz="7200" b="0" i="0" u="none" strike="noStrike" kern="1200" cap="none" spc="-98" normalizeH="0" baseline="0" noProof="0" dirty="0">
                <a:ln w="3175">
                  <a:noFill/>
                </a:ln>
                <a:solidFill>
                  <a:srgbClr val="FFFFFF"/>
                </a:solidFill>
                <a:effectLst/>
                <a:uLnTx/>
                <a:uFillTx/>
                <a:latin typeface="Segoe UI Light"/>
                <a:ea typeface="+mn-ea"/>
                <a:cs typeface="Segoe UI" pitchFamily="34" charset="0"/>
              </a:rPr>
              <a:t>technologies</a:t>
            </a:r>
          </a:p>
        </p:txBody>
      </p:sp>
      <p:pic>
        <p:nvPicPr>
          <p:cNvPr id="16" name="Graphic 15">
            <a:extLst>
              <a:ext uri="{FF2B5EF4-FFF2-40B4-BE49-F238E27FC236}">
                <a16:creationId xmlns:a16="http://schemas.microsoft.com/office/drawing/2014/main" id="{D89E6114-2C1D-4FD9-8312-76B95D8DBE9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90019" y="9373713"/>
            <a:ext cx="2494782" cy="2494782"/>
          </a:xfrm>
          <a:prstGeom prst="rect">
            <a:avLst/>
          </a:prstGeom>
        </p:spPr>
      </p:pic>
      <p:pic>
        <p:nvPicPr>
          <p:cNvPr id="17" name="Graphic 16">
            <a:extLst>
              <a:ext uri="{FF2B5EF4-FFF2-40B4-BE49-F238E27FC236}">
                <a16:creationId xmlns:a16="http://schemas.microsoft.com/office/drawing/2014/main" id="{3FDF9B12-C7D4-47AC-B960-18D6FCD1E23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506435" y="11431457"/>
            <a:ext cx="2494782" cy="2496312"/>
          </a:xfrm>
          <a:prstGeom prst="rect">
            <a:avLst/>
          </a:prstGeom>
        </p:spPr>
      </p:pic>
      <p:sp>
        <p:nvSpPr>
          <p:cNvPr id="18" name="Rectangle 17">
            <a:extLst>
              <a:ext uri="{FF2B5EF4-FFF2-40B4-BE49-F238E27FC236}">
                <a16:creationId xmlns:a16="http://schemas.microsoft.com/office/drawing/2014/main" id="{498C732E-0885-4B38-B79E-40BAD534D66D}"/>
              </a:ext>
            </a:extLst>
          </p:cNvPr>
          <p:cNvSpPr/>
          <p:nvPr/>
        </p:nvSpPr>
        <p:spPr>
          <a:xfrm>
            <a:off x="3818140" y="7479517"/>
            <a:ext cx="45557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Microsoft AI </a:t>
            </a:r>
          </a:p>
        </p:txBody>
      </p:sp>
      <p:pic>
        <p:nvPicPr>
          <p:cNvPr id="43" name="Graphic 42">
            <a:extLst>
              <a:ext uri="{FF2B5EF4-FFF2-40B4-BE49-F238E27FC236}">
                <a16:creationId xmlns:a16="http://schemas.microsoft.com/office/drawing/2014/main" id="{21F14323-E34C-4D41-88E5-7D277E957E8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47844" y="10751369"/>
            <a:ext cx="2496312" cy="2496312"/>
          </a:xfrm>
          <a:prstGeom prst="rect">
            <a:avLst/>
          </a:prstGeom>
        </p:spPr>
      </p:pic>
      <p:sp>
        <p:nvSpPr>
          <p:cNvPr id="31" name="TextBox 30">
            <a:extLst>
              <a:ext uri="{FF2B5EF4-FFF2-40B4-BE49-F238E27FC236}">
                <a16:creationId xmlns:a16="http://schemas.microsoft.com/office/drawing/2014/main" id="{55CAF897-F9F9-48C2-89FE-C187232D036A}"/>
              </a:ext>
            </a:extLst>
          </p:cNvPr>
          <p:cNvSpPr txBox="1"/>
          <p:nvPr/>
        </p:nvSpPr>
        <p:spPr>
          <a:xfrm>
            <a:off x="1056681" y="12971137"/>
            <a:ext cx="2834640" cy="956632"/>
          </a:xfrm>
          <a:prstGeom prst="rect">
            <a:avLst/>
          </a:prstGeom>
          <a:noFill/>
        </p:spPr>
        <p:txBody>
          <a:bodyPr wrap="square" lIns="143428" tIns="89642" rIns="143428" bIns="89642"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AI </a:t>
            </a:r>
            <a:b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b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platform </a:t>
            </a:r>
          </a:p>
        </p:txBody>
      </p:sp>
      <p:sp>
        <p:nvSpPr>
          <p:cNvPr id="24" name="TextBox 23">
            <a:extLst>
              <a:ext uri="{FF2B5EF4-FFF2-40B4-BE49-F238E27FC236}">
                <a16:creationId xmlns:a16="http://schemas.microsoft.com/office/drawing/2014/main" id="{AEF29D64-D3A8-4FBF-8448-623D5218008C}"/>
              </a:ext>
            </a:extLst>
          </p:cNvPr>
          <p:cNvSpPr txBox="1"/>
          <p:nvPr/>
        </p:nvSpPr>
        <p:spPr>
          <a:xfrm>
            <a:off x="8373861" y="15264017"/>
            <a:ext cx="2834640" cy="1033576"/>
          </a:xfrm>
          <a:prstGeom prst="rect">
            <a:avLst/>
          </a:prstGeom>
          <a:noFill/>
        </p:spPr>
        <p:txBody>
          <a:bodyPr wrap="square" lIns="143428" tIns="89642" rIns="143428" bIns="89642" rtlCol="0">
            <a:spAutoFit/>
          </a:bodyPr>
          <a:lstStyle>
            <a:defPPr>
              <a:defRPr lang="en-US"/>
            </a:defPPr>
            <a:lvl1pPr marR="0" lvl="0" indent="0" algn="ctr" defTabSz="914225" fontAlgn="auto">
              <a:lnSpc>
                <a:spcPct val="90000"/>
              </a:lnSpc>
              <a:spcBef>
                <a:spcPts val="0"/>
              </a:spcBef>
              <a:spcAft>
                <a:spcPts val="600"/>
              </a:spcAft>
              <a:buClrTx/>
              <a:buSzTx/>
              <a:buFontTx/>
              <a:buNone/>
              <a:tabLst/>
              <a:defRPr kumimoji="0" sz="2800" b="0" i="0" u="none" strike="noStrike" cap="none" spc="0" normalizeH="0" baseline="0">
                <a:ln>
                  <a:noFill/>
                </a:ln>
                <a:gradFill>
                  <a:gsLst>
                    <a:gs pos="1250">
                      <a:srgbClr val="0078D7"/>
                    </a:gs>
                    <a:gs pos="100000">
                      <a:srgbClr val="0078D7"/>
                    </a:gs>
                  </a:gsLst>
                  <a:lin ang="5400000" scaled="0"/>
                </a:gradFill>
                <a:effectLst/>
                <a:uLnTx/>
                <a:uFillTx/>
                <a:latin typeface="Segoe UI Semilight"/>
              </a:defRPr>
            </a:lvl1p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AI business</a:t>
            </a:r>
          </a:p>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solutions</a:t>
            </a:r>
          </a:p>
        </p:txBody>
      </p:sp>
      <p:pic>
        <p:nvPicPr>
          <p:cNvPr id="39" name="Picture 38" descr="A person sitting at a table using a computer&#10;&#10;Description generated with very high confidence">
            <a:extLst>
              <a:ext uri="{FF2B5EF4-FFF2-40B4-BE49-F238E27FC236}">
                <a16:creationId xmlns:a16="http://schemas.microsoft.com/office/drawing/2014/main" id="{05430F39-3820-4AC5-AA6B-FF004005CD6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8813" y="-5770078"/>
            <a:ext cx="4668310" cy="4948603"/>
          </a:xfrm>
          <a:prstGeom prst="rect">
            <a:avLst/>
          </a:prstGeom>
          <a:blipFill>
            <a:blip r:embed="rId10" cstate="screen">
              <a:extLst>
                <a:ext uri="{28A0092B-C50C-407E-A947-70E740481C1C}">
                  <a14:useLocalDpi xmlns:a14="http://schemas.microsoft.com/office/drawing/2010/main"/>
                </a:ext>
              </a:extLst>
            </a:blip>
            <a:srcRect/>
            <a:stretch>
              <a:fillRect l="1"/>
            </a:stretch>
          </a:blipFill>
          <a:ln>
            <a:noFill/>
            <a:headEnd type="none" w="med" len="med"/>
            <a:tailEnd type="none" w="med" len="med"/>
          </a:ln>
          <a:effectLst>
            <a:outerShdw blurRad="292100" dist="38100" dir="3600000" sx="101000" sy="101000" algn="tl" rotWithShape="0">
              <a:prstClr val="black">
                <a:alpha val="20000"/>
              </a:prstClr>
            </a:outerShdw>
          </a:effectLst>
        </p:spPr>
      </p:pic>
      <p:sp>
        <p:nvSpPr>
          <p:cNvPr id="40" name="TextBox 39">
            <a:extLst>
              <a:ext uri="{FF2B5EF4-FFF2-40B4-BE49-F238E27FC236}">
                <a16:creationId xmlns:a16="http://schemas.microsoft.com/office/drawing/2014/main" id="{7C844669-75EC-4142-9A00-C354A01C0432}"/>
              </a:ext>
            </a:extLst>
          </p:cNvPr>
          <p:cNvSpPr txBox="1"/>
          <p:nvPr/>
        </p:nvSpPr>
        <p:spPr>
          <a:xfrm>
            <a:off x="7261259" y="-2046267"/>
            <a:ext cx="4930741"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Built on trust</a:t>
            </a:r>
          </a:p>
        </p:txBody>
      </p:sp>
      <p:sp>
        <p:nvSpPr>
          <p:cNvPr id="41" name="TextBox 40">
            <a:extLst>
              <a:ext uri="{FF2B5EF4-FFF2-40B4-BE49-F238E27FC236}">
                <a16:creationId xmlns:a16="http://schemas.microsoft.com/office/drawing/2014/main" id="{C80E7A48-1449-4A41-8401-A18D5A5DC82B}"/>
              </a:ext>
            </a:extLst>
          </p:cNvPr>
          <p:cNvSpPr txBox="1"/>
          <p:nvPr/>
        </p:nvSpPr>
        <p:spPr>
          <a:xfrm>
            <a:off x="7261257" y="-3983210"/>
            <a:ext cx="4331475"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Open collaboration</a:t>
            </a:r>
          </a:p>
        </p:txBody>
      </p:sp>
      <p:cxnSp>
        <p:nvCxnSpPr>
          <p:cNvPr id="42" name="Straight Connector 41">
            <a:extLst>
              <a:ext uri="{FF2B5EF4-FFF2-40B4-BE49-F238E27FC236}">
                <a16:creationId xmlns:a16="http://schemas.microsoft.com/office/drawing/2014/main" id="{A6A363D1-01A6-4266-B802-BC270EA732E6}"/>
              </a:ext>
            </a:extLst>
          </p:cNvPr>
          <p:cNvCxnSpPr>
            <a:cxnSpLocks/>
          </p:cNvCxnSpPr>
          <p:nvPr/>
        </p:nvCxnSpPr>
        <p:spPr>
          <a:xfrm>
            <a:off x="6331874" y="-2256265"/>
            <a:ext cx="522437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35B9D607-E902-42BE-9280-A40ADA80198F}"/>
              </a:ext>
            </a:extLst>
          </p:cNvPr>
          <p:cNvPicPr>
            <a:picLocks noChangeAspect="1"/>
          </p:cNvPicPr>
          <p:nvPr/>
        </p:nvPicPr>
        <p:blipFill>
          <a:blip r:embed="rId11"/>
          <a:stretch>
            <a:fillRect/>
          </a:stretch>
        </p:blipFill>
        <p:spPr>
          <a:xfrm>
            <a:off x="6331874" y="-4124374"/>
            <a:ext cx="1096428" cy="1097280"/>
          </a:xfrm>
          <a:prstGeom prst="rect">
            <a:avLst/>
          </a:prstGeom>
        </p:spPr>
      </p:pic>
      <p:cxnSp>
        <p:nvCxnSpPr>
          <p:cNvPr id="45" name="Straight Connector 44">
            <a:extLst>
              <a:ext uri="{FF2B5EF4-FFF2-40B4-BE49-F238E27FC236}">
                <a16:creationId xmlns:a16="http://schemas.microsoft.com/office/drawing/2014/main" id="{1BD35D53-8B71-4301-896B-D5C7C82AA9C7}"/>
              </a:ext>
            </a:extLst>
          </p:cNvPr>
          <p:cNvCxnSpPr>
            <a:cxnSpLocks/>
          </p:cNvCxnSpPr>
          <p:nvPr/>
        </p:nvCxnSpPr>
        <p:spPr>
          <a:xfrm>
            <a:off x="6331874" y="-4131608"/>
            <a:ext cx="522437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102C33D-F0BC-46BA-ACCE-FA3468547F31}"/>
              </a:ext>
            </a:extLst>
          </p:cNvPr>
          <p:cNvSpPr txBox="1"/>
          <p:nvPr/>
        </p:nvSpPr>
        <p:spPr>
          <a:xfrm>
            <a:off x="7261256" y="-5627573"/>
            <a:ext cx="4577817"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Universal principles</a:t>
            </a:r>
          </a:p>
        </p:txBody>
      </p:sp>
      <p:pic>
        <p:nvPicPr>
          <p:cNvPr id="47" name="Picture 46">
            <a:extLst>
              <a:ext uri="{FF2B5EF4-FFF2-40B4-BE49-F238E27FC236}">
                <a16:creationId xmlns:a16="http://schemas.microsoft.com/office/drawing/2014/main" id="{195EB443-319D-4C79-A49F-0D0820DC7E6E}"/>
              </a:ext>
            </a:extLst>
          </p:cNvPr>
          <p:cNvPicPr>
            <a:picLocks noChangeAspect="1"/>
          </p:cNvPicPr>
          <p:nvPr/>
        </p:nvPicPr>
        <p:blipFill>
          <a:blip r:embed="rId12"/>
          <a:stretch>
            <a:fillRect/>
          </a:stretch>
        </p:blipFill>
        <p:spPr>
          <a:xfrm>
            <a:off x="6331876" y="-2201897"/>
            <a:ext cx="1096428" cy="1097280"/>
          </a:xfrm>
          <a:prstGeom prst="rect">
            <a:avLst/>
          </a:prstGeom>
        </p:spPr>
      </p:pic>
      <p:sp>
        <p:nvSpPr>
          <p:cNvPr id="48" name="Rectangle 47">
            <a:extLst>
              <a:ext uri="{FF2B5EF4-FFF2-40B4-BE49-F238E27FC236}">
                <a16:creationId xmlns:a16="http://schemas.microsoft.com/office/drawing/2014/main" id="{4379E294-2547-4060-9CCD-8815113A8829}"/>
              </a:ext>
            </a:extLst>
          </p:cNvPr>
          <p:cNvSpPr/>
          <p:nvPr/>
        </p:nvSpPr>
        <p:spPr>
          <a:xfrm>
            <a:off x="346479" y="-6489864"/>
            <a:ext cx="688559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Trusted approach to AI </a:t>
            </a:r>
          </a:p>
        </p:txBody>
      </p:sp>
      <p:pic>
        <p:nvPicPr>
          <p:cNvPr id="49" name="Picture 48">
            <a:extLst>
              <a:ext uri="{FF2B5EF4-FFF2-40B4-BE49-F238E27FC236}">
                <a16:creationId xmlns:a16="http://schemas.microsoft.com/office/drawing/2014/main" id="{3DAE5A28-EE0F-4911-8149-D068BA0651FE}"/>
              </a:ext>
            </a:extLst>
          </p:cNvPr>
          <p:cNvPicPr>
            <a:picLocks noChangeAspect="1"/>
          </p:cNvPicPr>
          <p:nvPr/>
        </p:nvPicPr>
        <p:blipFill>
          <a:blip r:embed="rId13"/>
          <a:stretch>
            <a:fillRect/>
          </a:stretch>
        </p:blipFill>
        <p:spPr>
          <a:xfrm>
            <a:off x="6331874" y="-5781144"/>
            <a:ext cx="1098072" cy="1097280"/>
          </a:xfrm>
          <a:prstGeom prst="rect">
            <a:avLst/>
          </a:prstGeom>
        </p:spPr>
      </p:pic>
      <p:sp>
        <p:nvSpPr>
          <p:cNvPr id="50" name="Rectangle 49">
            <a:extLst>
              <a:ext uri="{FF2B5EF4-FFF2-40B4-BE49-F238E27FC236}">
                <a16:creationId xmlns:a16="http://schemas.microsoft.com/office/drawing/2014/main" id="{24CDE6DF-E221-4E4D-8725-85309D32C1E8}"/>
              </a:ext>
            </a:extLst>
          </p:cNvPr>
          <p:cNvSpPr/>
          <p:nvPr/>
        </p:nvSpPr>
        <p:spPr>
          <a:xfrm>
            <a:off x="7383983" y="-4843199"/>
            <a:ext cx="15424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Ethical design</a:t>
            </a:r>
          </a:p>
        </p:txBody>
      </p:sp>
      <p:sp>
        <p:nvSpPr>
          <p:cNvPr id="51" name="Rectangle 50">
            <a:extLst>
              <a:ext uri="{FF2B5EF4-FFF2-40B4-BE49-F238E27FC236}">
                <a16:creationId xmlns:a16="http://schemas.microsoft.com/office/drawing/2014/main" id="{2C35395B-B8C5-4151-A6B7-30EC0C291903}"/>
              </a:ext>
            </a:extLst>
          </p:cNvPr>
          <p:cNvSpPr/>
          <p:nvPr/>
        </p:nvSpPr>
        <p:spPr>
          <a:xfrm>
            <a:off x="7383983" y="-3191466"/>
            <a:ext cx="18991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Partnership on AI</a:t>
            </a:r>
          </a:p>
        </p:txBody>
      </p:sp>
      <p:sp>
        <p:nvSpPr>
          <p:cNvPr id="52" name="Rectangle 51">
            <a:extLst>
              <a:ext uri="{FF2B5EF4-FFF2-40B4-BE49-F238E27FC236}">
                <a16:creationId xmlns:a16="http://schemas.microsoft.com/office/drawing/2014/main" id="{AEE56FE0-FEA9-4D57-BA7E-3E9B05AD67B8}"/>
              </a:ext>
            </a:extLst>
          </p:cNvPr>
          <p:cNvSpPr/>
          <p:nvPr/>
        </p:nvSpPr>
        <p:spPr>
          <a:xfrm>
            <a:off x="7428302" y="-1263952"/>
            <a:ext cx="13674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Governance</a:t>
            </a:r>
          </a:p>
        </p:txBody>
      </p:sp>
      <p:sp>
        <p:nvSpPr>
          <p:cNvPr id="26" name="TextBox 25">
            <a:extLst>
              <a:ext uri="{FF2B5EF4-FFF2-40B4-BE49-F238E27FC236}">
                <a16:creationId xmlns:a16="http://schemas.microsoft.com/office/drawing/2014/main" id="{E2589AA8-6C97-AF40-850C-61CAFCEF5F94}"/>
              </a:ext>
            </a:extLst>
          </p:cNvPr>
          <p:cNvSpPr txBox="1"/>
          <p:nvPr/>
        </p:nvSpPr>
        <p:spPr>
          <a:xfrm>
            <a:off x="4772198" y="14307385"/>
            <a:ext cx="2834640" cy="956632"/>
          </a:xfrm>
          <a:prstGeom prst="rect">
            <a:avLst/>
          </a:prstGeom>
          <a:noFill/>
        </p:spPr>
        <p:txBody>
          <a:bodyPr wrap="square" lIns="143428" tIns="89642" rIns="143428" bIns="89642" rtlCol="0">
            <a:spAutoFit/>
          </a:bodyPr>
          <a:lstStyle>
            <a:defPPr>
              <a:defRPr lang="en-US"/>
            </a:defPPr>
            <a:lvl1pPr marR="0" lvl="0" indent="0" algn="ctr" defTabSz="914225" fontAlgn="auto">
              <a:lnSpc>
                <a:spcPct val="90000"/>
              </a:lnSpc>
              <a:spcBef>
                <a:spcPts val="0"/>
              </a:spcBef>
              <a:spcAft>
                <a:spcPts val="600"/>
              </a:spcAft>
              <a:buClrTx/>
              <a:buSzTx/>
              <a:buFontTx/>
              <a:buNone/>
              <a:tabLst/>
              <a:defRPr kumimoji="0" sz="2800" b="0" i="0" u="none" strike="noStrike" cap="none" spc="0" normalizeH="0" baseline="0">
                <a:ln>
                  <a:noFill/>
                </a:ln>
                <a:gradFill>
                  <a:gsLst>
                    <a:gs pos="1250">
                      <a:srgbClr val="0078D7"/>
                    </a:gs>
                    <a:gs pos="100000">
                      <a:srgbClr val="0078D7"/>
                    </a:gs>
                  </a:gsLst>
                  <a:lin ang="5400000" scaled="0"/>
                </a:gradFill>
                <a:effectLst/>
                <a:uLnTx/>
                <a:uFillTx/>
                <a:latin typeface="Segoe UI Semilight"/>
              </a:defRPr>
            </a:lvl1p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Intelligent products</a:t>
            </a:r>
          </a:p>
        </p:txBody>
      </p:sp>
    </p:spTree>
    <p:extLst>
      <p:ext uri="{BB962C8B-B14F-4D97-AF65-F5344CB8AC3E}">
        <p14:creationId xmlns:p14="http://schemas.microsoft.com/office/powerpoint/2010/main" val="13303995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4568C-BA56-4C29-BCE5-CD26F7F75E99}"/>
              </a:ext>
            </a:extLst>
          </p:cNvPr>
          <p:cNvSpPr/>
          <p:nvPr/>
        </p:nvSpPr>
        <p:spPr bwMode="auto">
          <a:xfrm>
            <a:off x="0" y="-7097485"/>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Title 1">
            <a:extLst>
              <a:ext uri="{FF2B5EF4-FFF2-40B4-BE49-F238E27FC236}">
                <a16:creationId xmlns:a16="http://schemas.microsoft.com/office/drawing/2014/main" id="{AF5091B2-41B2-41FC-B554-ACEE92F07FA0}"/>
              </a:ext>
            </a:extLst>
          </p:cNvPr>
          <p:cNvSpPr txBox="1">
            <a:spLocks/>
          </p:cNvSpPr>
          <p:nvPr/>
        </p:nvSpPr>
        <p:spPr>
          <a:xfrm>
            <a:off x="269241" y="-9616673"/>
            <a:ext cx="8758645" cy="2179058"/>
          </a:xfrm>
          <a:prstGeom prst="rect">
            <a:avLst/>
          </a:prstGeom>
          <a:noFill/>
        </p:spPr>
        <p:txBody>
          <a:bodyPr vert="horz" wrap="square" lIns="146304" tIns="91440" rIns="146304" bIns="91440" rtlCol="0" anchor="t" anchorCtr="0">
            <a:spAutoFit/>
          </a:bodyPr>
          <a:lstStyle>
            <a:lvl1pPr algn="l" defTabSz="914192" rtl="0" eaLnBrk="1" latinLnBrk="0" hangingPunct="1">
              <a:lnSpc>
                <a:spcPct val="90000"/>
              </a:lnSpc>
              <a:spcBef>
                <a:spcPct val="0"/>
              </a:spcBef>
              <a:buNone/>
              <a:defRPr lang="en-US" sz="7056"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98" normalizeH="0" baseline="0" noProof="0" dirty="0">
                <a:ln w="3175">
                  <a:noFill/>
                </a:ln>
                <a:solidFill>
                  <a:srgbClr val="FFFFFF"/>
                </a:solidFill>
                <a:effectLst/>
                <a:uLnTx/>
                <a:uFillTx/>
                <a:latin typeface="Segoe UI Light"/>
                <a:ea typeface="+mn-ea"/>
                <a:cs typeface="Segoe UI" pitchFamily="34" charset="0"/>
              </a:rPr>
              <a:t>Microsoft AI </a:t>
            </a:r>
            <a:br>
              <a:rPr kumimoji="0" lang="en-US" sz="7200" b="0" i="0" u="none" strike="noStrike" kern="1200" cap="none" spc="-98" normalizeH="0" baseline="0" noProof="0" dirty="0">
                <a:ln w="3175">
                  <a:noFill/>
                </a:ln>
                <a:solidFill>
                  <a:srgbClr val="FFFFFF"/>
                </a:solidFill>
                <a:effectLst/>
                <a:uLnTx/>
                <a:uFillTx/>
                <a:latin typeface="Segoe UI Light"/>
                <a:ea typeface="+mn-ea"/>
                <a:cs typeface="Segoe UI" pitchFamily="34" charset="0"/>
              </a:rPr>
            </a:br>
            <a:r>
              <a:rPr kumimoji="0" lang="en-US" sz="7200" b="0" i="0" u="none" strike="noStrike" kern="1200" cap="none" spc="-98" normalizeH="0" baseline="0" noProof="0" dirty="0">
                <a:ln w="3175">
                  <a:noFill/>
                </a:ln>
                <a:solidFill>
                  <a:srgbClr val="FFFFFF"/>
                </a:solidFill>
                <a:effectLst/>
                <a:uLnTx/>
                <a:uFillTx/>
                <a:latin typeface="Segoe UI Light"/>
                <a:ea typeface="+mn-ea"/>
                <a:cs typeface="Segoe UI" pitchFamily="34" charset="0"/>
              </a:rPr>
              <a:t>products and solutions </a:t>
            </a:r>
          </a:p>
        </p:txBody>
      </p:sp>
      <p:sp>
        <p:nvSpPr>
          <p:cNvPr id="2" name="TextBox 1">
            <a:extLst>
              <a:ext uri="{FF2B5EF4-FFF2-40B4-BE49-F238E27FC236}">
                <a16:creationId xmlns:a16="http://schemas.microsoft.com/office/drawing/2014/main" id="{1ABAA68B-B166-4C86-9EFE-77B25DDD9BEC}"/>
              </a:ext>
            </a:extLst>
          </p:cNvPr>
          <p:cNvSpPr txBox="1"/>
          <p:nvPr/>
        </p:nvSpPr>
        <p:spPr>
          <a:xfrm>
            <a:off x="1056681" y="3590191"/>
            <a:ext cx="2834640" cy="956632"/>
          </a:xfrm>
          <a:prstGeom prst="rect">
            <a:avLst/>
          </a:prstGeom>
          <a:noFill/>
        </p:spPr>
        <p:txBody>
          <a:bodyPr wrap="square" lIns="143428" tIns="89642" rIns="143428" bIns="89642"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AI </a:t>
            </a:r>
            <a:b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b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platform </a:t>
            </a:r>
          </a:p>
        </p:txBody>
      </p:sp>
      <p:sp>
        <p:nvSpPr>
          <p:cNvPr id="3" name="TextBox 2">
            <a:extLst>
              <a:ext uri="{FF2B5EF4-FFF2-40B4-BE49-F238E27FC236}">
                <a16:creationId xmlns:a16="http://schemas.microsoft.com/office/drawing/2014/main" id="{E119E920-6776-4027-879A-CEFE8AB8D1F8}"/>
              </a:ext>
            </a:extLst>
          </p:cNvPr>
          <p:cNvSpPr txBox="1"/>
          <p:nvPr/>
        </p:nvSpPr>
        <p:spPr>
          <a:xfrm>
            <a:off x="8373861" y="3590191"/>
            <a:ext cx="2834640" cy="1033576"/>
          </a:xfrm>
          <a:prstGeom prst="rect">
            <a:avLst/>
          </a:prstGeom>
          <a:noFill/>
        </p:spPr>
        <p:txBody>
          <a:bodyPr wrap="square" lIns="143428" tIns="89642" rIns="143428" bIns="89642" rtlCol="0">
            <a:spAutoFit/>
          </a:bodyPr>
          <a:lstStyle>
            <a:defPPr>
              <a:defRPr lang="en-US"/>
            </a:defPPr>
            <a:lvl1pPr marR="0" lvl="0" indent="0" algn="ctr" defTabSz="914225" fontAlgn="auto">
              <a:lnSpc>
                <a:spcPct val="90000"/>
              </a:lnSpc>
              <a:spcBef>
                <a:spcPts val="0"/>
              </a:spcBef>
              <a:spcAft>
                <a:spcPts val="600"/>
              </a:spcAft>
              <a:buClrTx/>
              <a:buSzTx/>
              <a:buFontTx/>
              <a:buNone/>
              <a:tabLst/>
              <a:defRPr kumimoji="0" sz="2800" b="0" i="0" u="none" strike="noStrike" cap="none" spc="0" normalizeH="0" baseline="0">
                <a:ln>
                  <a:noFill/>
                </a:ln>
                <a:gradFill>
                  <a:gsLst>
                    <a:gs pos="1250">
                      <a:srgbClr val="0078D7"/>
                    </a:gs>
                    <a:gs pos="100000">
                      <a:srgbClr val="0078D7"/>
                    </a:gs>
                  </a:gsLst>
                  <a:lin ang="5400000" scaled="0"/>
                </a:gradFill>
                <a:effectLst/>
                <a:uLnTx/>
                <a:uFillTx/>
                <a:latin typeface="Segoe UI Semilight"/>
              </a:defRPr>
            </a:lvl1p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AI business</a:t>
            </a:r>
          </a:p>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solutions</a:t>
            </a:r>
          </a:p>
        </p:txBody>
      </p:sp>
      <p:sp>
        <p:nvSpPr>
          <p:cNvPr id="4" name="TextBox 3">
            <a:extLst>
              <a:ext uri="{FF2B5EF4-FFF2-40B4-BE49-F238E27FC236}">
                <a16:creationId xmlns:a16="http://schemas.microsoft.com/office/drawing/2014/main" id="{4DDA0786-43A9-4154-A9E5-CD08390C71A2}"/>
              </a:ext>
            </a:extLst>
          </p:cNvPr>
          <p:cNvSpPr txBox="1"/>
          <p:nvPr/>
        </p:nvSpPr>
        <p:spPr>
          <a:xfrm>
            <a:off x="4772198" y="3590191"/>
            <a:ext cx="2834640" cy="956632"/>
          </a:xfrm>
          <a:prstGeom prst="rect">
            <a:avLst/>
          </a:prstGeom>
          <a:noFill/>
        </p:spPr>
        <p:txBody>
          <a:bodyPr wrap="square" lIns="143428" tIns="89642" rIns="143428" bIns="89642" rtlCol="0">
            <a:spAutoFit/>
          </a:bodyPr>
          <a:lstStyle>
            <a:defPPr>
              <a:defRPr lang="en-US"/>
            </a:defPPr>
            <a:lvl1pPr marR="0" lvl="0" indent="0" algn="ctr" defTabSz="914225" fontAlgn="auto">
              <a:lnSpc>
                <a:spcPct val="90000"/>
              </a:lnSpc>
              <a:spcBef>
                <a:spcPts val="0"/>
              </a:spcBef>
              <a:spcAft>
                <a:spcPts val="600"/>
              </a:spcAft>
              <a:buClrTx/>
              <a:buSzTx/>
              <a:buFontTx/>
              <a:buNone/>
              <a:tabLst/>
              <a:defRPr kumimoji="0" sz="2800" b="0" i="0" u="none" strike="noStrike" cap="none" spc="0" normalizeH="0" baseline="0">
                <a:ln>
                  <a:noFill/>
                </a:ln>
                <a:gradFill>
                  <a:gsLst>
                    <a:gs pos="1250">
                      <a:srgbClr val="0078D7"/>
                    </a:gs>
                    <a:gs pos="100000">
                      <a:srgbClr val="0078D7"/>
                    </a:gs>
                  </a:gsLst>
                  <a:lin ang="5400000" scaled="0"/>
                </a:gradFill>
                <a:effectLst/>
                <a:uLnTx/>
                <a:uFillTx/>
                <a:latin typeface="Segoe UI Semilight"/>
              </a:defRPr>
            </a:lvl1p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Intelligent products</a:t>
            </a:r>
          </a:p>
        </p:txBody>
      </p:sp>
      <p:pic>
        <p:nvPicPr>
          <p:cNvPr id="6" name="Graphic 5">
            <a:extLst>
              <a:ext uri="{FF2B5EF4-FFF2-40B4-BE49-F238E27FC236}">
                <a16:creationId xmlns:a16="http://schemas.microsoft.com/office/drawing/2014/main" id="{B29A5485-ABE0-44EE-9F0C-FE2266B35E9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18189" y="1373846"/>
            <a:ext cx="2311623" cy="2311623"/>
          </a:xfrm>
          <a:prstGeom prst="rect">
            <a:avLst/>
          </a:prstGeom>
        </p:spPr>
      </p:pic>
      <p:pic>
        <p:nvPicPr>
          <p:cNvPr id="7" name="Graphic 6">
            <a:extLst>
              <a:ext uri="{FF2B5EF4-FFF2-40B4-BE49-F238E27FC236}">
                <a16:creationId xmlns:a16="http://schemas.microsoft.com/office/drawing/2014/main" id="{5DD44B15-5302-4BC5-86E5-2316DAD2ADD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35368" y="1373846"/>
            <a:ext cx="2311623" cy="2311623"/>
          </a:xfrm>
          <a:prstGeom prst="rect">
            <a:avLst/>
          </a:prstGeom>
        </p:spPr>
      </p:pic>
      <p:sp>
        <p:nvSpPr>
          <p:cNvPr id="9" name="Rectangle 8">
            <a:extLst>
              <a:ext uri="{FF2B5EF4-FFF2-40B4-BE49-F238E27FC236}">
                <a16:creationId xmlns:a16="http://schemas.microsoft.com/office/drawing/2014/main" id="{4B03AB16-782B-45B0-8DFC-C54F8CC4D7E7}"/>
              </a:ext>
            </a:extLst>
          </p:cNvPr>
          <p:cNvSpPr/>
          <p:nvPr/>
        </p:nvSpPr>
        <p:spPr>
          <a:xfrm>
            <a:off x="3818140" y="757809"/>
            <a:ext cx="45557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Microsoft AI </a:t>
            </a:r>
          </a:p>
        </p:txBody>
      </p:sp>
      <p:pic>
        <p:nvPicPr>
          <p:cNvPr id="39" name="Graphic 38">
            <a:extLst>
              <a:ext uri="{FF2B5EF4-FFF2-40B4-BE49-F238E27FC236}">
                <a16:creationId xmlns:a16="http://schemas.microsoft.com/office/drawing/2014/main" id="{8CF72081-5C5C-45EF-B8DC-BF72667D654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23252" y="1373846"/>
            <a:ext cx="2313041" cy="2313041"/>
          </a:xfrm>
          <a:prstGeom prst="rect">
            <a:avLst/>
          </a:prstGeom>
        </p:spPr>
      </p:pic>
      <p:cxnSp>
        <p:nvCxnSpPr>
          <p:cNvPr id="22" name="Straight Connector 21">
            <a:extLst>
              <a:ext uri="{FF2B5EF4-FFF2-40B4-BE49-F238E27FC236}">
                <a16:creationId xmlns:a16="http://schemas.microsoft.com/office/drawing/2014/main" id="{1A1D6F9E-7B00-44BE-8FB3-C4C842380730}"/>
              </a:ext>
            </a:extLst>
          </p:cNvPr>
          <p:cNvCxnSpPr/>
          <p:nvPr/>
        </p:nvCxnSpPr>
        <p:spPr>
          <a:xfrm flipH="1">
            <a:off x="9522862" y="4786082"/>
            <a:ext cx="537855" cy="0"/>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05A984A6-FF8F-48AB-92C2-F07C9E3183E4}"/>
              </a:ext>
            </a:extLst>
          </p:cNvPr>
          <p:cNvCxnSpPr/>
          <p:nvPr/>
        </p:nvCxnSpPr>
        <p:spPr>
          <a:xfrm flipH="1">
            <a:off x="5848673" y="4786082"/>
            <a:ext cx="537855" cy="0"/>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B7FA6DDD-ADA7-41B6-BB31-7C8D7FBB8791}"/>
              </a:ext>
            </a:extLst>
          </p:cNvPr>
          <p:cNvCxnSpPr/>
          <p:nvPr/>
        </p:nvCxnSpPr>
        <p:spPr>
          <a:xfrm flipH="1">
            <a:off x="2210160" y="4786082"/>
            <a:ext cx="537855" cy="0"/>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9" name="Rectangle 18">
            <a:extLst>
              <a:ext uri="{FF2B5EF4-FFF2-40B4-BE49-F238E27FC236}">
                <a16:creationId xmlns:a16="http://schemas.microsoft.com/office/drawing/2014/main" id="{B371F6A7-335B-4518-8209-BCE21CF683CE}"/>
              </a:ext>
            </a:extLst>
          </p:cNvPr>
          <p:cNvSpPr/>
          <p:nvPr/>
        </p:nvSpPr>
        <p:spPr>
          <a:xfrm>
            <a:off x="1035361" y="4991940"/>
            <a:ext cx="2945886" cy="132959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Cognitive Services</a:t>
            </a:r>
          </a:p>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Bot Services</a:t>
            </a:r>
          </a:p>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AI infrastructure and tools</a:t>
            </a:r>
          </a:p>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Machine Learning Services</a:t>
            </a:r>
          </a:p>
        </p:txBody>
      </p:sp>
      <p:sp>
        <p:nvSpPr>
          <p:cNvPr id="21" name="Rectangle 20">
            <a:extLst>
              <a:ext uri="{FF2B5EF4-FFF2-40B4-BE49-F238E27FC236}">
                <a16:creationId xmlns:a16="http://schemas.microsoft.com/office/drawing/2014/main" id="{F36B7F80-E833-4CDC-B3C8-924DDDE4254B}"/>
              </a:ext>
            </a:extLst>
          </p:cNvPr>
          <p:cNvSpPr/>
          <p:nvPr/>
        </p:nvSpPr>
        <p:spPr>
          <a:xfrm>
            <a:off x="4850362" y="4991940"/>
            <a:ext cx="2491275" cy="132959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Bing</a:t>
            </a:r>
          </a:p>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Cortana</a:t>
            </a:r>
          </a:p>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Office 365</a:t>
            </a:r>
          </a:p>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Dynamics 365</a:t>
            </a:r>
          </a:p>
        </p:txBody>
      </p:sp>
      <p:sp>
        <p:nvSpPr>
          <p:cNvPr id="25" name="Rectangle 24">
            <a:extLst>
              <a:ext uri="{FF2B5EF4-FFF2-40B4-BE49-F238E27FC236}">
                <a16:creationId xmlns:a16="http://schemas.microsoft.com/office/drawing/2014/main" id="{42A769C2-26B0-4378-89FE-2CBA731C633A}"/>
              </a:ext>
            </a:extLst>
          </p:cNvPr>
          <p:cNvSpPr/>
          <p:nvPr/>
        </p:nvSpPr>
        <p:spPr>
          <a:xfrm>
            <a:off x="8726947" y="4991940"/>
            <a:ext cx="2128467" cy="187128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Templates</a:t>
            </a:r>
          </a:p>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Accelerators</a:t>
            </a:r>
          </a:p>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Dynamics 365 Customer Support Solution</a:t>
            </a:r>
          </a:p>
          <a:p>
            <a:pPr marL="0" marR="0" lvl="0" indent="0" algn="ctr" defTabSz="914400" rtl="0" eaLnBrk="1" fontAlgn="auto" latinLnBrk="0" hangingPunct="1">
              <a:lnSpc>
                <a:spcPct val="90000"/>
              </a:lnSpc>
              <a:spcBef>
                <a:spcPts val="0"/>
              </a:spcBef>
              <a:spcAft>
                <a:spcPts val="1200"/>
              </a:spcAft>
              <a:buClrTx/>
              <a:buSzTx/>
              <a:buFontTx/>
              <a:buNone/>
              <a:tabLst/>
              <a:defRPr/>
            </a:pPr>
            <a:endPar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ctr" defTabSz="914400" rtl="0" eaLnBrk="1" fontAlgn="auto" latinLnBrk="0" hangingPunct="1">
              <a:lnSpc>
                <a:spcPct val="90000"/>
              </a:lnSpc>
              <a:spcBef>
                <a:spcPts val="0"/>
              </a:spcBef>
              <a:spcAft>
                <a:spcPts val="1200"/>
              </a:spcAft>
              <a:buClrTx/>
              <a:buSzTx/>
              <a:buFontTx/>
              <a:buNone/>
              <a:tabLst/>
              <a:defRPr/>
            </a:pPr>
            <a:endPar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601075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500"/>
                                        <p:tgtEl>
                                          <p:spTgt spid="2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outVertical)">
                                      <p:cBhvr>
                                        <p:cTn id="15" dur="500"/>
                                        <p:tgtEl>
                                          <p:spTgt spid="23"/>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A14C77E-78A0-4B8D-BD9F-6CCA783F65F3}"/>
              </a:ext>
            </a:extLst>
          </p:cNvPr>
          <p:cNvCxnSpPr>
            <a:cxnSpLocks/>
          </p:cNvCxnSpPr>
          <p:nvPr/>
        </p:nvCxnSpPr>
        <p:spPr>
          <a:xfrm>
            <a:off x="468123" y="3039928"/>
            <a:ext cx="1129335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6BDB21-9B2C-4674-94E4-3975FADB9A69}"/>
              </a:ext>
            </a:extLst>
          </p:cNvPr>
          <p:cNvCxnSpPr>
            <a:cxnSpLocks/>
          </p:cNvCxnSpPr>
          <p:nvPr/>
        </p:nvCxnSpPr>
        <p:spPr>
          <a:xfrm>
            <a:off x="480007" y="4583770"/>
            <a:ext cx="1129335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442ACC-E942-41BD-B764-BD70B77B038D}"/>
              </a:ext>
            </a:extLst>
          </p:cNvPr>
          <p:cNvSpPr txBox="1"/>
          <p:nvPr/>
        </p:nvSpPr>
        <p:spPr>
          <a:xfrm>
            <a:off x="273907" y="1741821"/>
            <a:ext cx="3282092"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Infrastructure</a:t>
            </a:r>
          </a:p>
        </p:txBody>
      </p:sp>
      <p:sp>
        <p:nvSpPr>
          <p:cNvPr id="24" name="TextBox 23">
            <a:extLst>
              <a:ext uri="{FF2B5EF4-FFF2-40B4-BE49-F238E27FC236}">
                <a16:creationId xmlns:a16="http://schemas.microsoft.com/office/drawing/2014/main" id="{10156920-0B66-4D32-9A6E-4BC611BB32B0}"/>
              </a:ext>
            </a:extLst>
          </p:cNvPr>
          <p:cNvSpPr txBox="1"/>
          <p:nvPr/>
        </p:nvSpPr>
        <p:spPr>
          <a:xfrm>
            <a:off x="273909" y="3449778"/>
            <a:ext cx="3282091"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Services</a:t>
            </a:r>
          </a:p>
        </p:txBody>
      </p:sp>
      <p:sp>
        <p:nvSpPr>
          <p:cNvPr id="25" name="TextBox 24">
            <a:extLst>
              <a:ext uri="{FF2B5EF4-FFF2-40B4-BE49-F238E27FC236}">
                <a16:creationId xmlns:a16="http://schemas.microsoft.com/office/drawing/2014/main" id="{8FE97928-92AF-457D-8E4F-046338C84B81}"/>
              </a:ext>
            </a:extLst>
          </p:cNvPr>
          <p:cNvSpPr txBox="1"/>
          <p:nvPr/>
        </p:nvSpPr>
        <p:spPr>
          <a:xfrm>
            <a:off x="273909" y="4993619"/>
            <a:ext cx="3282091"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Tools</a:t>
            </a:r>
          </a:p>
        </p:txBody>
      </p:sp>
      <p:sp>
        <p:nvSpPr>
          <p:cNvPr id="3" name="Rectangle: Rounded Corners 2">
            <a:extLst>
              <a:ext uri="{FF2B5EF4-FFF2-40B4-BE49-F238E27FC236}">
                <a16:creationId xmlns:a16="http://schemas.microsoft.com/office/drawing/2014/main" id="{C28D49F6-64C9-4E09-8073-3CE9E9EBFA30}"/>
              </a:ext>
            </a:extLst>
          </p:cNvPr>
          <p:cNvSpPr/>
          <p:nvPr/>
        </p:nvSpPr>
        <p:spPr bwMode="auto">
          <a:xfrm>
            <a:off x="723900" y="408969"/>
            <a:ext cx="2192722" cy="58877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Oval 3">
            <a:extLst>
              <a:ext uri="{FF2B5EF4-FFF2-40B4-BE49-F238E27FC236}">
                <a16:creationId xmlns:a16="http://schemas.microsoft.com/office/drawing/2014/main" id="{7956215E-7F61-46A2-BCA9-ED4AB73250CB}"/>
              </a:ext>
            </a:extLst>
          </p:cNvPr>
          <p:cNvSpPr/>
          <p:nvPr/>
        </p:nvSpPr>
        <p:spPr bwMode="auto">
          <a:xfrm>
            <a:off x="340016" y="269564"/>
            <a:ext cx="867590" cy="8675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7" name="Graphic 26">
            <a:extLst>
              <a:ext uri="{FF2B5EF4-FFF2-40B4-BE49-F238E27FC236}">
                <a16:creationId xmlns:a16="http://schemas.microsoft.com/office/drawing/2014/main" id="{820325A5-3FB3-4C6B-A7DB-3BBEF194C9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518" y="269564"/>
            <a:ext cx="792586" cy="792586"/>
          </a:xfrm>
          <a:prstGeom prst="rect">
            <a:avLst/>
          </a:prstGeom>
        </p:spPr>
      </p:pic>
      <p:sp>
        <p:nvSpPr>
          <p:cNvPr id="2" name="Rectangle 1">
            <a:extLst>
              <a:ext uri="{FF2B5EF4-FFF2-40B4-BE49-F238E27FC236}">
                <a16:creationId xmlns:a16="http://schemas.microsoft.com/office/drawing/2014/main" id="{60E5ADF6-E4EF-4BF7-9DE6-35285610C718}"/>
              </a:ext>
            </a:extLst>
          </p:cNvPr>
          <p:cNvSpPr/>
          <p:nvPr/>
        </p:nvSpPr>
        <p:spPr>
          <a:xfrm>
            <a:off x="1245108" y="503302"/>
            <a:ext cx="1545389" cy="400110"/>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AI platform</a:t>
            </a:r>
          </a:p>
        </p:txBody>
      </p:sp>
    </p:spTree>
    <p:extLst>
      <p:ext uri="{BB962C8B-B14F-4D97-AF65-F5344CB8AC3E}">
        <p14:creationId xmlns:p14="http://schemas.microsoft.com/office/powerpoint/2010/main" val="2111165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1C6F65E-CF8C-4A28-A8C9-8CC8C731DBA2}"/>
              </a:ext>
            </a:extLst>
          </p:cNvPr>
          <p:cNvCxnSpPr>
            <a:cxnSpLocks/>
          </p:cNvCxnSpPr>
          <p:nvPr/>
        </p:nvCxnSpPr>
        <p:spPr>
          <a:xfrm>
            <a:off x="468123" y="4619097"/>
            <a:ext cx="1129335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EE49AC-3839-4399-98D8-8AAC5B88BA48}"/>
              </a:ext>
            </a:extLst>
          </p:cNvPr>
          <p:cNvCxnSpPr>
            <a:cxnSpLocks/>
          </p:cNvCxnSpPr>
          <p:nvPr/>
        </p:nvCxnSpPr>
        <p:spPr>
          <a:xfrm>
            <a:off x="480007" y="5343242"/>
            <a:ext cx="1129335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5CD5EDB-5488-4C63-ADD3-69303A48DBCA}"/>
              </a:ext>
            </a:extLst>
          </p:cNvPr>
          <p:cNvSpPr txBox="1"/>
          <p:nvPr/>
        </p:nvSpPr>
        <p:spPr>
          <a:xfrm>
            <a:off x="273909" y="4619097"/>
            <a:ext cx="3510691" cy="788255"/>
          </a:xfrm>
          <a:prstGeom prst="rect">
            <a:avLst/>
          </a:prstGeom>
          <a:noFill/>
        </p:spPr>
        <p:txBody>
          <a:bodyPr wrap="square" lIns="179285" tIns="143428" rIns="179285" bIns="143428" rtlCol="0">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E6E6E6">
                    <a:lumMod val="75000"/>
                  </a:srgbClr>
                </a:solidFill>
                <a:effectLst/>
                <a:uLnTx/>
                <a:uFillTx/>
                <a:latin typeface="Segoe UI Light"/>
                <a:ea typeface="+mn-ea"/>
                <a:cs typeface="+mn-cs"/>
              </a:rPr>
              <a:t>Services</a:t>
            </a:r>
          </a:p>
        </p:txBody>
      </p:sp>
      <p:sp>
        <p:nvSpPr>
          <p:cNvPr id="6" name="TextBox 5">
            <a:extLst>
              <a:ext uri="{FF2B5EF4-FFF2-40B4-BE49-F238E27FC236}">
                <a16:creationId xmlns:a16="http://schemas.microsoft.com/office/drawing/2014/main" id="{2580319B-0140-4034-9E22-4505668CB0BE}"/>
              </a:ext>
            </a:extLst>
          </p:cNvPr>
          <p:cNvSpPr txBox="1"/>
          <p:nvPr/>
        </p:nvSpPr>
        <p:spPr>
          <a:xfrm>
            <a:off x="273909" y="5343242"/>
            <a:ext cx="3510691" cy="788255"/>
          </a:xfrm>
          <a:prstGeom prst="rect">
            <a:avLst/>
          </a:prstGeom>
          <a:noFill/>
        </p:spPr>
        <p:txBody>
          <a:bodyPr wrap="square" lIns="179285" tIns="143428" rIns="179285" bIns="143428" rtlCol="0">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E6E6E6">
                    <a:lumMod val="75000"/>
                  </a:srgbClr>
                </a:solidFill>
                <a:effectLst/>
                <a:uLnTx/>
                <a:uFillTx/>
                <a:latin typeface="Segoe UI Light"/>
                <a:ea typeface="+mn-ea"/>
                <a:cs typeface="+mn-cs"/>
              </a:rPr>
              <a:t>Tools</a:t>
            </a:r>
          </a:p>
        </p:txBody>
      </p:sp>
      <p:grpSp>
        <p:nvGrpSpPr>
          <p:cNvPr id="52" name="Group 51">
            <a:extLst>
              <a:ext uri="{FF2B5EF4-FFF2-40B4-BE49-F238E27FC236}">
                <a16:creationId xmlns:a16="http://schemas.microsoft.com/office/drawing/2014/main" id="{D3C65790-E6D2-4B49-9612-979A9F197176}"/>
              </a:ext>
            </a:extLst>
          </p:cNvPr>
          <p:cNvGrpSpPr/>
          <p:nvPr/>
        </p:nvGrpSpPr>
        <p:grpSpPr>
          <a:xfrm>
            <a:off x="8550480" y="2511603"/>
            <a:ext cx="916808" cy="1766959"/>
            <a:chOff x="7248910" y="3678101"/>
            <a:chExt cx="935192" cy="1802390"/>
          </a:xfrm>
        </p:grpSpPr>
        <p:sp>
          <p:nvSpPr>
            <p:cNvPr id="53" name="TextBox 52">
              <a:extLst>
                <a:ext uri="{FF2B5EF4-FFF2-40B4-BE49-F238E27FC236}">
                  <a16:creationId xmlns:a16="http://schemas.microsoft.com/office/drawing/2014/main" id="{B625D6A5-C9F9-4F53-9581-6646DC13D758}"/>
                </a:ext>
              </a:extLst>
            </p:cNvPr>
            <p:cNvSpPr txBox="1"/>
            <p:nvPr/>
          </p:nvSpPr>
          <p:spPr>
            <a:xfrm>
              <a:off x="7248910" y="4852627"/>
              <a:ext cx="935192" cy="627864"/>
            </a:xfrm>
            <a:prstGeom prst="rect">
              <a:avLst/>
            </a:prstGeom>
            <a:noFill/>
          </p:spPr>
          <p:txBody>
            <a:bodyPr wrap="non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CPU</a:t>
              </a:r>
            </a:p>
          </p:txBody>
        </p:sp>
        <p:sp>
          <p:nvSpPr>
            <p:cNvPr id="54" name="chip" title="Icon of a computer chip">
              <a:extLst>
                <a:ext uri="{FF2B5EF4-FFF2-40B4-BE49-F238E27FC236}">
                  <a16:creationId xmlns:a16="http://schemas.microsoft.com/office/drawing/2014/main" id="{EB3B3D82-D12C-43F0-A689-FC3790D26A15}"/>
                </a:ext>
              </a:extLst>
            </p:cNvPr>
            <p:cNvSpPr>
              <a:spLocks noChangeAspect="1" noEditPoints="1"/>
            </p:cNvSpPr>
            <p:nvPr/>
          </p:nvSpPr>
          <p:spPr bwMode="auto">
            <a:xfrm>
              <a:off x="7281331" y="3678101"/>
              <a:ext cx="870350" cy="88799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55" name="Group 54">
            <a:extLst>
              <a:ext uri="{FF2B5EF4-FFF2-40B4-BE49-F238E27FC236}">
                <a16:creationId xmlns:a16="http://schemas.microsoft.com/office/drawing/2014/main" id="{E9614E3F-C785-4457-85E7-1D49BF1B0196}"/>
              </a:ext>
            </a:extLst>
          </p:cNvPr>
          <p:cNvGrpSpPr/>
          <p:nvPr/>
        </p:nvGrpSpPr>
        <p:grpSpPr>
          <a:xfrm>
            <a:off x="6716665" y="2511603"/>
            <a:ext cx="1067797" cy="1766959"/>
            <a:chOff x="10908107" y="3678101"/>
            <a:chExt cx="1089209" cy="1802390"/>
          </a:xfrm>
        </p:grpSpPr>
        <p:sp>
          <p:nvSpPr>
            <p:cNvPr id="56" name="TextBox 55">
              <a:extLst>
                <a:ext uri="{FF2B5EF4-FFF2-40B4-BE49-F238E27FC236}">
                  <a16:creationId xmlns:a16="http://schemas.microsoft.com/office/drawing/2014/main" id="{CF2071F1-AEBB-495D-B072-308335D0B3A0}"/>
                </a:ext>
              </a:extLst>
            </p:cNvPr>
            <p:cNvSpPr txBox="1"/>
            <p:nvPr/>
          </p:nvSpPr>
          <p:spPr>
            <a:xfrm>
              <a:off x="10908107" y="4852627"/>
              <a:ext cx="1089209" cy="627864"/>
            </a:xfrm>
            <a:prstGeom prst="rect">
              <a:avLst/>
            </a:prstGeom>
            <a:noFill/>
          </p:spPr>
          <p:txBody>
            <a:bodyPr wrap="non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FPGA</a:t>
              </a:r>
            </a:p>
          </p:txBody>
        </p:sp>
        <p:grpSp>
          <p:nvGrpSpPr>
            <p:cNvPr id="57" name="Group 56">
              <a:extLst>
                <a:ext uri="{FF2B5EF4-FFF2-40B4-BE49-F238E27FC236}">
                  <a16:creationId xmlns:a16="http://schemas.microsoft.com/office/drawing/2014/main" id="{214F294F-04CB-4D77-BEEA-87C599802D18}"/>
                </a:ext>
              </a:extLst>
            </p:cNvPr>
            <p:cNvGrpSpPr/>
            <p:nvPr/>
          </p:nvGrpSpPr>
          <p:grpSpPr>
            <a:xfrm>
              <a:off x="11017536" y="3678101"/>
              <a:ext cx="870350" cy="887990"/>
              <a:chOff x="3475500" y="1810442"/>
              <a:chExt cx="870350" cy="887990"/>
            </a:xfrm>
          </p:grpSpPr>
          <p:sp>
            <p:nvSpPr>
              <p:cNvPr id="58" name="chip" title="Icon of a computer chip">
                <a:extLst>
                  <a:ext uri="{FF2B5EF4-FFF2-40B4-BE49-F238E27FC236}">
                    <a16:creationId xmlns:a16="http://schemas.microsoft.com/office/drawing/2014/main" id="{568854DB-6BE0-46DD-B326-8FC3ACE99BA4}"/>
                  </a:ext>
                </a:extLst>
              </p:cNvPr>
              <p:cNvSpPr>
                <a:spLocks noChangeAspect="1" noEditPoints="1"/>
              </p:cNvSpPr>
              <p:nvPr/>
            </p:nvSpPr>
            <p:spPr bwMode="auto">
              <a:xfrm>
                <a:off x="3475500" y="1810442"/>
                <a:ext cx="870350" cy="88799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9" name="TextBox 58">
                <a:extLst>
                  <a:ext uri="{FF2B5EF4-FFF2-40B4-BE49-F238E27FC236}">
                    <a16:creationId xmlns:a16="http://schemas.microsoft.com/office/drawing/2014/main" id="{228242E9-2600-4CBA-B8F9-33F1EE558C7C}"/>
                  </a:ext>
                </a:extLst>
              </p:cNvPr>
              <p:cNvSpPr txBox="1"/>
              <p:nvPr/>
            </p:nvSpPr>
            <p:spPr>
              <a:xfrm>
                <a:off x="3512457" y="2009755"/>
                <a:ext cx="796436" cy="489365"/>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13208">
                          <a:srgbClr val="0078D7"/>
                        </a:gs>
                        <a:gs pos="21000">
                          <a:srgbClr val="0078D7"/>
                        </a:gs>
                      </a:gsLst>
                      <a:lin ang="5400000" scaled="0"/>
                    </a:gradFill>
                    <a:effectLst/>
                    <a:uLnTx/>
                    <a:uFillTx/>
                    <a:latin typeface="Segoe UI" panose="020B0502040204020203" pitchFamily="34" charset="0"/>
                    <a:ea typeface="+mn-ea"/>
                    <a:cs typeface="Segoe UI" panose="020B0502040204020203" pitchFamily="34" charset="0"/>
                  </a:rPr>
                  <a:t>FPGA</a:t>
                </a:r>
              </a:p>
            </p:txBody>
          </p:sp>
        </p:grpSp>
      </p:grpSp>
      <p:grpSp>
        <p:nvGrpSpPr>
          <p:cNvPr id="60" name="Group 59">
            <a:extLst>
              <a:ext uri="{FF2B5EF4-FFF2-40B4-BE49-F238E27FC236}">
                <a16:creationId xmlns:a16="http://schemas.microsoft.com/office/drawing/2014/main" id="{F2484BAA-6DB4-4F58-AB33-5A8D07479552}"/>
              </a:ext>
            </a:extLst>
          </p:cNvPr>
          <p:cNvGrpSpPr/>
          <p:nvPr/>
        </p:nvGrpSpPr>
        <p:grpSpPr>
          <a:xfrm>
            <a:off x="10293891" y="2511603"/>
            <a:ext cx="1044272" cy="1764525"/>
            <a:chOff x="5441004" y="3127375"/>
            <a:chExt cx="1065212" cy="1799907"/>
          </a:xfrm>
        </p:grpSpPr>
        <p:sp>
          <p:nvSpPr>
            <p:cNvPr id="61" name="TextBox 60">
              <a:extLst>
                <a:ext uri="{FF2B5EF4-FFF2-40B4-BE49-F238E27FC236}">
                  <a16:creationId xmlns:a16="http://schemas.microsoft.com/office/drawing/2014/main" id="{99259D32-C45F-450D-896B-E325A4A12A28}"/>
                </a:ext>
              </a:extLst>
            </p:cNvPr>
            <p:cNvSpPr txBox="1"/>
            <p:nvPr/>
          </p:nvSpPr>
          <p:spPr>
            <a:xfrm>
              <a:off x="5497198" y="4299418"/>
              <a:ext cx="952825" cy="627864"/>
            </a:xfrm>
            <a:prstGeom prst="rect">
              <a:avLst/>
            </a:prstGeom>
            <a:noFill/>
          </p:spPr>
          <p:txBody>
            <a:bodyPr wrap="non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GPU</a:t>
              </a:r>
            </a:p>
          </p:txBody>
        </p:sp>
        <p:grpSp>
          <p:nvGrpSpPr>
            <p:cNvPr id="62" name="Group 4">
              <a:extLst>
                <a:ext uri="{FF2B5EF4-FFF2-40B4-BE49-F238E27FC236}">
                  <a16:creationId xmlns:a16="http://schemas.microsoft.com/office/drawing/2014/main" id="{1D9DEA9C-401A-46F5-A763-33F015E6D903}"/>
                </a:ext>
              </a:extLst>
            </p:cNvPr>
            <p:cNvGrpSpPr>
              <a:grpSpLocks noChangeAspect="1"/>
            </p:cNvGrpSpPr>
            <p:nvPr/>
          </p:nvGrpSpPr>
          <p:grpSpPr bwMode="auto">
            <a:xfrm>
              <a:off x="5441004" y="3127375"/>
              <a:ext cx="1065212" cy="882650"/>
              <a:chOff x="1981" y="1142"/>
              <a:chExt cx="671" cy="556"/>
            </a:xfrm>
          </p:grpSpPr>
          <p:sp>
            <p:nvSpPr>
              <p:cNvPr id="63" name="Freeform 5">
                <a:extLst>
                  <a:ext uri="{FF2B5EF4-FFF2-40B4-BE49-F238E27FC236}">
                    <a16:creationId xmlns:a16="http://schemas.microsoft.com/office/drawing/2014/main" id="{A7F514B3-333A-4103-ADBB-D841B7619D1A}"/>
                  </a:ext>
                </a:extLst>
              </p:cNvPr>
              <p:cNvSpPr>
                <a:spLocks/>
              </p:cNvSpPr>
              <p:nvPr/>
            </p:nvSpPr>
            <p:spPr bwMode="auto">
              <a:xfrm>
                <a:off x="2076" y="1202"/>
                <a:ext cx="576" cy="430"/>
              </a:xfrm>
              <a:custGeom>
                <a:avLst/>
                <a:gdLst>
                  <a:gd name="T0" fmla="*/ 245 w 297"/>
                  <a:gd name="T1" fmla="*/ 221 h 221"/>
                  <a:gd name="T2" fmla="*/ 0 w 297"/>
                  <a:gd name="T3" fmla="*/ 221 h 221"/>
                  <a:gd name="T4" fmla="*/ 0 w 297"/>
                  <a:gd name="T5" fmla="*/ 0 h 221"/>
                  <a:gd name="T6" fmla="*/ 245 w 297"/>
                  <a:gd name="T7" fmla="*/ 0 h 221"/>
                  <a:gd name="T8" fmla="*/ 297 w 297"/>
                  <a:gd name="T9" fmla="*/ 52 h 221"/>
                  <a:gd name="T10" fmla="*/ 297 w 297"/>
                  <a:gd name="T11" fmla="*/ 169 h 221"/>
                  <a:gd name="T12" fmla="*/ 245 w 297"/>
                  <a:gd name="T13" fmla="*/ 221 h 221"/>
                </a:gdLst>
                <a:ahLst/>
                <a:cxnLst>
                  <a:cxn ang="0">
                    <a:pos x="T0" y="T1"/>
                  </a:cxn>
                  <a:cxn ang="0">
                    <a:pos x="T2" y="T3"/>
                  </a:cxn>
                  <a:cxn ang="0">
                    <a:pos x="T4" y="T5"/>
                  </a:cxn>
                  <a:cxn ang="0">
                    <a:pos x="T6" y="T7"/>
                  </a:cxn>
                  <a:cxn ang="0">
                    <a:pos x="T8" y="T9"/>
                  </a:cxn>
                  <a:cxn ang="0">
                    <a:pos x="T10" y="T11"/>
                  </a:cxn>
                  <a:cxn ang="0">
                    <a:pos x="T12" y="T13"/>
                  </a:cxn>
                </a:cxnLst>
                <a:rect l="0" t="0" r="r" b="b"/>
                <a:pathLst>
                  <a:path w="297" h="221">
                    <a:moveTo>
                      <a:pt x="245" y="221"/>
                    </a:moveTo>
                    <a:cubicBezTo>
                      <a:pt x="0" y="221"/>
                      <a:pt x="0" y="221"/>
                      <a:pt x="0" y="221"/>
                    </a:cubicBezTo>
                    <a:cubicBezTo>
                      <a:pt x="0" y="0"/>
                      <a:pt x="0" y="0"/>
                      <a:pt x="0" y="0"/>
                    </a:cubicBezTo>
                    <a:cubicBezTo>
                      <a:pt x="245" y="0"/>
                      <a:pt x="245" y="0"/>
                      <a:pt x="245" y="0"/>
                    </a:cubicBezTo>
                    <a:cubicBezTo>
                      <a:pt x="274" y="0"/>
                      <a:pt x="297" y="23"/>
                      <a:pt x="297" y="52"/>
                    </a:cubicBezTo>
                    <a:cubicBezTo>
                      <a:pt x="297" y="169"/>
                      <a:pt x="297" y="169"/>
                      <a:pt x="297" y="169"/>
                    </a:cubicBezTo>
                    <a:cubicBezTo>
                      <a:pt x="297" y="197"/>
                      <a:pt x="274" y="221"/>
                      <a:pt x="245" y="2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4" name="Oval 6">
                <a:extLst>
                  <a:ext uri="{FF2B5EF4-FFF2-40B4-BE49-F238E27FC236}">
                    <a16:creationId xmlns:a16="http://schemas.microsoft.com/office/drawing/2014/main" id="{E37A7939-1422-4F73-9798-CE0FB913D42F}"/>
                  </a:ext>
                </a:extLst>
              </p:cNvPr>
              <p:cNvSpPr>
                <a:spLocks noChangeArrowheads="1"/>
              </p:cNvSpPr>
              <p:nvPr/>
            </p:nvSpPr>
            <p:spPr bwMode="auto">
              <a:xfrm>
                <a:off x="2353" y="1315"/>
                <a:ext cx="204" cy="202"/>
              </a:xfrm>
              <a:prstGeom prst="ellips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5" name="Freeform 7">
                <a:extLst>
                  <a:ext uri="{FF2B5EF4-FFF2-40B4-BE49-F238E27FC236}">
                    <a16:creationId xmlns:a16="http://schemas.microsoft.com/office/drawing/2014/main" id="{8840A0D3-C314-47E5-BDFD-932B13FDAC2D}"/>
                  </a:ext>
                </a:extLst>
              </p:cNvPr>
              <p:cNvSpPr>
                <a:spLocks/>
              </p:cNvSpPr>
              <p:nvPr/>
            </p:nvSpPr>
            <p:spPr bwMode="auto">
              <a:xfrm>
                <a:off x="2429" y="1389"/>
                <a:ext cx="52" cy="54"/>
              </a:xfrm>
              <a:custGeom>
                <a:avLst/>
                <a:gdLst>
                  <a:gd name="T0" fmla="*/ 22 w 27"/>
                  <a:gd name="T1" fmla="*/ 5 h 28"/>
                  <a:gd name="T2" fmla="*/ 22 w 27"/>
                  <a:gd name="T3" fmla="*/ 23 h 28"/>
                  <a:gd name="T4" fmla="*/ 5 w 27"/>
                  <a:gd name="T5" fmla="*/ 23 h 28"/>
                  <a:gd name="T6" fmla="*/ 5 w 27"/>
                  <a:gd name="T7" fmla="*/ 5 h 28"/>
                  <a:gd name="T8" fmla="*/ 22 w 27"/>
                  <a:gd name="T9" fmla="*/ 5 h 28"/>
                </a:gdLst>
                <a:ahLst/>
                <a:cxnLst>
                  <a:cxn ang="0">
                    <a:pos x="T0" y="T1"/>
                  </a:cxn>
                  <a:cxn ang="0">
                    <a:pos x="T2" y="T3"/>
                  </a:cxn>
                  <a:cxn ang="0">
                    <a:pos x="T4" y="T5"/>
                  </a:cxn>
                  <a:cxn ang="0">
                    <a:pos x="T6" y="T7"/>
                  </a:cxn>
                  <a:cxn ang="0">
                    <a:pos x="T8" y="T9"/>
                  </a:cxn>
                </a:cxnLst>
                <a:rect l="0" t="0" r="r" b="b"/>
                <a:pathLst>
                  <a:path w="27" h="28">
                    <a:moveTo>
                      <a:pt x="22" y="5"/>
                    </a:moveTo>
                    <a:cubicBezTo>
                      <a:pt x="27" y="10"/>
                      <a:pt x="27" y="18"/>
                      <a:pt x="22" y="23"/>
                    </a:cubicBezTo>
                    <a:cubicBezTo>
                      <a:pt x="17" y="28"/>
                      <a:pt x="9" y="28"/>
                      <a:pt x="5" y="23"/>
                    </a:cubicBezTo>
                    <a:cubicBezTo>
                      <a:pt x="0" y="18"/>
                      <a:pt x="0" y="10"/>
                      <a:pt x="5" y="5"/>
                    </a:cubicBezTo>
                    <a:cubicBezTo>
                      <a:pt x="9" y="0"/>
                      <a:pt x="17" y="0"/>
                      <a:pt x="22" y="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6" name="Line 8">
                <a:extLst>
                  <a:ext uri="{FF2B5EF4-FFF2-40B4-BE49-F238E27FC236}">
                    <a16:creationId xmlns:a16="http://schemas.microsoft.com/office/drawing/2014/main" id="{3DA3CC43-47C6-461D-B52D-DAE4488EC1E8}"/>
                  </a:ext>
                </a:extLst>
              </p:cNvPr>
              <p:cNvSpPr>
                <a:spLocks noChangeShapeType="1"/>
              </p:cNvSpPr>
              <p:nvPr/>
            </p:nvSpPr>
            <p:spPr bwMode="auto">
              <a:xfrm flipH="1" flipV="1">
                <a:off x="2396" y="1358"/>
                <a:ext cx="43" cy="41"/>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7" name="Line 9">
                <a:extLst>
                  <a:ext uri="{FF2B5EF4-FFF2-40B4-BE49-F238E27FC236}">
                    <a16:creationId xmlns:a16="http://schemas.microsoft.com/office/drawing/2014/main" id="{7EB52D4E-F0A8-4B77-B071-2EBE80B7CAF9}"/>
                  </a:ext>
                </a:extLst>
              </p:cNvPr>
              <p:cNvSpPr>
                <a:spLocks noChangeShapeType="1"/>
              </p:cNvSpPr>
              <p:nvPr/>
            </p:nvSpPr>
            <p:spPr bwMode="auto">
              <a:xfrm flipV="1">
                <a:off x="2472" y="1358"/>
                <a:ext cx="42" cy="41"/>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8" name="Line 10">
                <a:extLst>
                  <a:ext uri="{FF2B5EF4-FFF2-40B4-BE49-F238E27FC236}">
                    <a16:creationId xmlns:a16="http://schemas.microsoft.com/office/drawing/2014/main" id="{D1F956B0-B7EE-428C-B91A-6B0F78D263F0}"/>
                  </a:ext>
                </a:extLst>
              </p:cNvPr>
              <p:cNvSpPr>
                <a:spLocks noChangeShapeType="1"/>
              </p:cNvSpPr>
              <p:nvPr/>
            </p:nvSpPr>
            <p:spPr bwMode="auto">
              <a:xfrm>
                <a:off x="2472" y="1434"/>
                <a:ext cx="42" cy="4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9" name="Line 11">
                <a:extLst>
                  <a:ext uri="{FF2B5EF4-FFF2-40B4-BE49-F238E27FC236}">
                    <a16:creationId xmlns:a16="http://schemas.microsoft.com/office/drawing/2014/main" id="{C23D6D66-4BA9-498E-829F-5EDD81EB61BB}"/>
                  </a:ext>
                </a:extLst>
              </p:cNvPr>
              <p:cNvSpPr>
                <a:spLocks noChangeShapeType="1"/>
              </p:cNvSpPr>
              <p:nvPr/>
            </p:nvSpPr>
            <p:spPr bwMode="auto">
              <a:xfrm flipV="1">
                <a:off x="2396" y="1434"/>
                <a:ext cx="43" cy="4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0" name="Line 12">
                <a:extLst>
                  <a:ext uri="{FF2B5EF4-FFF2-40B4-BE49-F238E27FC236}">
                    <a16:creationId xmlns:a16="http://schemas.microsoft.com/office/drawing/2014/main" id="{5550D534-16C4-499B-A63B-1B4227F89C0E}"/>
                  </a:ext>
                </a:extLst>
              </p:cNvPr>
              <p:cNvSpPr>
                <a:spLocks noChangeShapeType="1"/>
              </p:cNvSpPr>
              <p:nvPr/>
            </p:nvSpPr>
            <p:spPr bwMode="auto">
              <a:xfrm>
                <a:off x="2454" y="1632"/>
                <a:ext cx="0" cy="66"/>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1" name="Line 13">
                <a:extLst>
                  <a:ext uri="{FF2B5EF4-FFF2-40B4-BE49-F238E27FC236}">
                    <a16:creationId xmlns:a16="http://schemas.microsoft.com/office/drawing/2014/main" id="{4FDDC201-7263-430A-A46A-6E4478999872}"/>
                  </a:ext>
                </a:extLst>
              </p:cNvPr>
              <p:cNvSpPr>
                <a:spLocks noChangeShapeType="1"/>
              </p:cNvSpPr>
              <p:nvPr/>
            </p:nvSpPr>
            <p:spPr bwMode="auto">
              <a:xfrm>
                <a:off x="2384" y="1632"/>
                <a:ext cx="0" cy="66"/>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Line 14">
                <a:extLst>
                  <a:ext uri="{FF2B5EF4-FFF2-40B4-BE49-F238E27FC236}">
                    <a16:creationId xmlns:a16="http://schemas.microsoft.com/office/drawing/2014/main" id="{92ED876F-FF89-40C0-9C8B-749B50682C9D}"/>
                  </a:ext>
                </a:extLst>
              </p:cNvPr>
              <p:cNvSpPr>
                <a:spLocks noChangeShapeType="1"/>
              </p:cNvSpPr>
              <p:nvPr/>
            </p:nvSpPr>
            <p:spPr bwMode="auto">
              <a:xfrm>
                <a:off x="2315" y="1632"/>
                <a:ext cx="0" cy="66"/>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3" name="Line 15">
                <a:extLst>
                  <a:ext uri="{FF2B5EF4-FFF2-40B4-BE49-F238E27FC236}">
                    <a16:creationId xmlns:a16="http://schemas.microsoft.com/office/drawing/2014/main" id="{8518DE5E-0852-4FA9-BD2A-37486483CCC7}"/>
                  </a:ext>
                </a:extLst>
              </p:cNvPr>
              <p:cNvSpPr>
                <a:spLocks noChangeShapeType="1"/>
              </p:cNvSpPr>
              <p:nvPr/>
            </p:nvSpPr>
            <p:spPr bwMode="auto">
              <a:xfrm>
                <a:off x="2243" y="1632"/>
                <a:ext cx="0" cy="66"/>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4" name="Line 16">
                <a:extLst>
                  <a:ext uri="{FF2B5EF4-FFF2-40B4-BE49-F238E27FC236}">
                    <a16:creationId xmlns:a16="http://schemas.microsoft.com/office/drawing/2014/main" id="{F1F577B7-E6DF-47D4-9845-FCDFAFAE2A0A}"/>
                  </a:ext>
                </a:extLst>
              </p:cNvPr>
              <p:cNvSpPr>
                <a:spLocks noChangeShapeType="1"/>
              </p:cNvSpPr>
              <p:nvPr/>
            </p:nvSpPr>
            <p:spPr bwMode="auto">
              <a:xfrm>
                <a:off x="2173" y="1632"/>
                <a:ext cx="0" cy="66"/>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5" name="Freeform 17">
                <a:extLst>
                  <a:ext uri="{FF2B5EF4-FFF2-40B4-BE49-F238E27FC236}">
                    <a16:creationId xmlns:a16="http://schemas.microsoft.com/office/drawing/2014/main" id="{8E74A9EE-415D-4784-8B65-12B9D94AF5BF}"/>
                  </a:ext>
                </a:extLst>
              </p:cNvPr>
              <p:cNvSpPr>
                <a:spLocks/>
              </p:cNvSpPr>
              <p:nvPr/>
            </p:nvSpPr>
            <p:spPr bwMode="auto">
              <a:xfrm>
                <a:off x="1981" y="1142"/>
                <a:ext cx="95" cy="556"/>
              </a:xfrm>
              <a:custGeom>
                <a:avLst/>
                <a:gdLst>
                  <a:gd name="T0" fmla="*/ 49 w 49"/>
                  <a:gd name="T1" fmla="*/ 286 h 286"/>
                  <a:gd name="T2" fmla="*/ 49 w 49"/>
                  <a:gd name="T3" fmla="*/ 30 h 286"/>
                  <a:gd name="T4" fmla="*/ 18 w 49"/>
                  <a:gd name="T5" fmla="*/ 0 h 286"/>
                  <a:gd name="T6" fmla="*/ 0 w 49"/>
                  <a:gd name="T7" fmla="*/ 0 h 286"/>
                </a:gdLst>
                <a:ahLst/>
                <a:cxnLst>
                  <a:cxn ang="0">
                    <a:pos x="T0" y="T1"/>
                  </a:cxn>
                  <a:cxn ang="0">
                    <a:pos x="T2" y="T3"/>
                  </a:cxn>
                  <a:cxn ang="0">
                    <a:pos x="T4" y="T5"/>
                  </a:cxn>
                  <a:cxn ang="0">
                    <a:pos x="T6" y="T7"/>
                  </a:cxn>
                </a:cxnLst>
                <a:rect l="0" t="0" r="r" b="b"/>
                <a:pathLst>
                  <a:path w="49" h="286">
                    <a:moveTo>
                      <a:pt x="49" y="286"/>
                    </a:moveTo>
                    <a:cubicBezTo>
                      <a:pt x="49" y="30"/>
                      <a:pt x="49" y="30"/>
                      <a:pt x="49" y="30"/>
                    </a:cubicBezTo>
                    <a:cubicBezTo>
                      <a:pt x="49" y="13"/>
                      <a:pt x="35" y="0"/>
                      <a:pt x="18" y="0"/>
                    </a:cubicBezTo>
                    <a:cubicBezTo>
                      <a:pt x="0" y="0"/>
                      <a:pt x="0" y="0"/>
                      <a:pt x="0" y="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6" name="Rectangle 18">
                <a:extLst>
                  <a:ext uri="{FF2B5EF4-FFF2-40B4-BE49-F238E27FC236}">
                    <a16:creationId xmlns:a16="http://schemas.microsoft.com/office/drawing/2014/main" id="{C12A03B0-6712-4441-9E4C-15E99638C8AF}"/>
                  </a:ext>
                </a:extLst>
              </p:cNvPr>
              <p:cNvSpPr>
                <a:spLocks noChangeArrowheads="1"/>
              </p:cNvSpPr>
              <p:nvPr/>
            </p:nvSpPr>
            <p:spPr bwMode="auto">
              <a:xfrm>
                <a:off x="2035" y="1255"/>
                <a:ext cx="41" cy="149"/>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7" name="Rectangle 19">
                <a:extLst>
                  <a:ext uri="{FF2B5EF4-FFF2-40B4-BE49-F238E27FC236}">
                    <a16:creationId xmlns:a16="http://schemas.microsoft.com/office/drawing/2014/main" id="{AF37587F-C5F3-4056-BDE9-760ED1A6D2D0}"/>
                  </a:ext>
                </a:extLst>
              </p:cNvPr>
              <p:cNvSpPr>
                <a:spLocks noChangeArrowheads="1"/>
              </p:cNvSpPr>
              <p:nvPr/>
            </p:nvSpPr>
            <p:spPr bwMode="auto">
              <a:xfrm>
                <a:off x="2035" y="1449"/>
                <a:ext cx="41" cy="86"/>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8" name="Line 20">
                <a:extLst>
                  <a:ext uri="{FF2B5EF4-FFF2-40B4-BE49-F238E27FC236}">
                    <a16:creationId xmlns:a16="http://schemas.microsoft.com/office/drawing/2014/main" id="{51ECE285-ACE4-408D-B8FB-6D6EB62FAF5F}"/>
                  </a:ext>
                </a:extLst>
              </p:cNvPr>
              <p:cNvSpPr>
                <a:spLocks noChangeShapeType="1"/>
              </p:cNvSpPr>
              <p:nvPr/>
            </p:nvSpPr>
            <p:spPr bwMode="auto">
              <a:xfrm flipH="1">
                <a:off x="2144" y="1358"/>
                <a:ext cx="147"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9" name="Line 21">
                <a:extLst>
                  <a:ext uri="{FF2B5EF4-FFF2-40B4-BE49-F238E27FC236}">
                    <a16:creationId xmlns:a16="http://schemas.microsoft.com/office/drawing/2014/main" id="{2EA9E68B-34B8-4BA0-BAAA-E7C586152CE3}"/>
                  </a:ext>
                </a:extLst>
              </p:cNvPr>
              <p:cNvSpPr>
                <a:spLocks noChangeShapeType="1"/>
              </p:cNvSpPr>
              <p:nvPr/>
            </p:nvSpPr>
            <p:spPr bwMode="auto">
              <a:xfrm flipH="1">
                <a:off x="2144" y="1474"/>
                <a:ext cx="147" cy="0"/>
              </a:xfrm>
              <a:prstGeom prst="line">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80" name="TextBox 79">
            <a:extLst>
              <a:ext uri="{FF2B5EF4-FFF2-40B4-BE49-F238E27FC236}">
                <a16:creationId xmlns:a16="http://schemas.microsoft.com/office/drawing/2014/main" id="{3CE6B168-544B-4F10-8E6E-68F990492532}"/>
              </a:ext>
            </a:extLst>
          </p:cNvPr>
          <p:cNvSpPr txBox="1"/>
          <p:nvPr/>
        </p:nvSpPr>
        <p:spPr>
          <a:xfrm>
            <a:off x="273908" y="2958307"/>
            <a:ext cx="5198697" cy="941386"/>
          </a:xfrm>
          <a:prstGeom prst="rect">
            <a:avLst/>
          </a:prstGeom>
          <a:noFill/>
        </p:spPr>
        <p:txBody>
          <a:bodyPr wrap="square" lIns="179285" tIns="143428" rIns="179285" bIns="143428"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Virtually infinite data and compute capabilities for any AI scenario</a:t>
            </a:r>
          </a:p>
        </p:txBody>
      </p:sp>
      <p:sp>
        <p:nvSpPr>
          <p:cNvPr id="85" name="TextBox 84">
            <a:extLst>
              <a:ext uri="{FF2B5EF4-FFF2-40B4-BE49-F238E27FC236}">
                <a16:creationId xmlns:a16="http://schemas.microsoft.com/office/drawing/2014/main" id="{5A9BD909-17F0-4C33-9D69-261D0F2540D6}"/>
              </a:ext>
            </a:extLst>
          </p:cNvPr>
          <p:cNvSpPr txBox="1"/>
          <p:nvPr/>
        </p:nvSpPr>
        <p:spPr>
          <a:xfrm>
            <a:off x="273907" y="1741821"/>
            <a:ext cx="3282092"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Infrastructure</a:t>
            </a:r>
          </a:p>
        </p:txBody>
      </p:sp>
      <p:sp>
        <p:nvSpPr>
          <p:cNvPr id="86" name="Rectangle: Rounded Corners 85">
            <a:extLst>
              <a:ext uri="{FF2B5EF4-FFF2-40B4-BE49-F238E27FC236}">
                <a16:creationId xmlns:a16="http://schemas.microsoft.com/office/drawing/2014/main" id="{D4F8DFC3-33A1-4E9C-B6B3-8EB0540265B6}"/>
              </a:ext>
            </a:extLst>
          </p:cNvPr>
          <p:cNvSpPr/>
          <p:nvPr/>
        </p:nvSpPr>
        <p:spPr bwMode="auto">
          <a:xfrm>
            <a:off x="723900" y="408969"/>
            <a:ext cx="2192722" cy="58877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a:extLst>
              <a:ext uri="{FF2B5EF4-FFF2-40B4-BE49-F238E27FC236}">
                <a16:creationId xmlns:a16="http://schemas.microsoft.com/office/drawing/2014/main" id="{6D04ABB8-FE88-4FD5-94B4-33A9D0B0324E}"/>
              </a:ext>
            </a:extLst>
          </p:cNvPr>
          <p:cNvSpPr/>
          <p:nvPr/>
        </p:nvSpPr>
        <p:spPr bwMode="auto">
          <a:xfrm>
            <a:off x="340016" y="269564"/>
            <a:ext cx="867590" cy="8675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8" name="Graphic 87">
            <a:extLst>
              <a:ext uri="{FF2B5EF4-FFF2-40B4-BE49-F238E27FC236}">
                <a16:creationId xmlns:a16="http://schemas.microsoft.com/office/drawing/2014/main" id="{467AA2A4-F46B-4A1D-8ACC-953F652B3E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518" y="269564"/>
            <a:ext cx="792586" cy="792586"/>
          </a:xfrm>
          <a:prstGeom prst="rect">
            <a:avLst/>
          </a:prstGeom>
        </p:spPr>
      </p:pic>
      <p:sp>
        <p:nvSpPr>
          <p:cNvPr id="89" name="Rectangle 88">
            <a:extLst>
              <a:ext uri="{FF2B5EF4-FFF2-40B4-BE49-F238E27FC236}">
                <a16:creationId xmlns:a16="http://schemas.microsoft.com/office/drawing/2014/main" id="{7627272C-031E-47E3-9314-2C2D27488E11}"/>
              </a:ext>
            </a:extLst>
          </p:cNvPr>
          <p:cNvSpPr/>
          <p:nvPr/>
        </p:nvSpPr>
        <p:spPr>
          <a:xfrm>
            <a:off x="1245108" y="503302"/>
            <a:ext cx="1545389" cy="400110"/>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AI platform</a:t>
            </a:r>
          </a:p>
        </p:txBody>
      </p:sp>
    </p:spTree>
    <p:extLst>
      <p:ext uri="{BB962C8B-B14F-4D97-AF65-F5344CB8AC3E}">
        <p14:creationId xmlns:p14="http://schemas.microsoft.com/office/powerpoint/2010/main" val="3775445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C30CE6D-C3F4-45A3-B1CF-D624266C2805}"/>
              </a:ext>
            </a:extLst>
          </p:cNvPr>
          <p:cNvCxnSpPr>
            <a:cxnSpLocks/>
          </p:cNvCxnSpPr>
          <p:nvPr/>
        </p:nvCxnSpPr>
        <p:spPr>
          <a:xfrm>
            <a:off x="468123" y="2559061"/>
            <a:ext cx="1129335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6F53FBF-BC4A-4FF0-A50A-39BC7A5A573F}"/>
              </a:ext>
            </a:extLst>
          </p:cNvPr>
          <p:cNvCxnSpPr>
            <a:cxnSpLocks/>
          </p:cNvCxnSpPr>
          <p:nvPr/>
        </p:nvCxnSpPr>
        <p:spPr>
          <a:xfrm>
            <a:off x="480007" y="4908556"/>
            <a:ext cx="1129335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3C3180A-2957-4334-8910-DA4D15E454C8}"/>
              </a:ext>
            </a:extLst>
          </p:cNvPr>
          <p:cNvSpPr txBox="1"/>
          <p:nvPr/>
        </p:nvSpPr>
        <p:spPr>
          <a:xfrm>
            <a:off x="273909" y="1741821"/>
            <a:ext cx="3548791" cy="788255"/>
          </a:xfrm>
          <a:prstGeom prst="rect">
            <a:avLst/>
          </a:prstGeom>
          <a:noFill/>
        </p:spPr>
        <p:txBody>
          <a:bodyPr wrap="square" lIns="179285" tIns="143428" rIns="179285" bIns="143428" rtlCol="0">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E6E6E6">
                    <a:lumMod val="75000"/>
                  </a:srgbClr>
                </a:solidFill>
                <a:effectLst/>
                <a:uLnTx/>
                <a:uFillTx/>
                <a:latin typeface="Segoe UI Light"/>
                <a:ea typeface="+mn-ea"/>
                <a:cs typeface="+mn-cs"/>
              </a:rPr>
              <a:t>Infrastructure</a:t>
            </a:r>
          </a:p>
        </p:txBody>
      </p:sp>
      <p:sp>
        <p:nvSpPr>
          <p:cNvPr id="5" name="TextBox 4">
            <a:extLst>
              <a:ext uri="{FF2B5EF4-FFF2-40B4-BE49-F238E27FC236}">
                <a16:creationId xmlns:a16="http://schemas.microsoft.com/office/drawing/2014/main" id="{4F86500E-5050-40BF-A4E3-D0E649268E83}"/>
              </a:ext>
            </a:extLst>
          </p:cNvPr>
          <p:cNvSpPr txBox="1"/>
          <p:nvPr/>
        </p:nvSpPr>
        <p:spPr>
          <a:xfrm>
            <a:off x="273909" y="2559061"/>
            <a:ext cx="3548791" cy="788255"/>
          </a:xfrm>
          <a:prstGeom prst="rect">
            <a:avLst/>
          </a:prstGeom>
          <a:noFill/>
        </p:spPr>
        <p:txBody>
          <a:bodyPr wrap="square" lIns="179285" tIns="143428" rIns="179285" bIns="143428" rtlCol="0">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Services</a:t>
            </a:r>
          </a:p>
        </p:txBody>
      </p:sp>
      <p:sp>
        <p:nvSpPr>
          <p:cNvPr id="6" name="TextBox 5">
            <a:extLst>
              <a:ext uri="{FF2B5EF4-FFF2-40B4-BE49-F238E27FC236}">
                <a16:creationId xmlns:a16="http://schemas.microsoft.com/office/drawing/2014/main" id="{9E1D0FFD-B420-4E94-9AC5-85F7C80B122F}"/>
              </a:ext>
            </a:extLst>
          </p:cNvPr>
          <p:cNvSpPr txBox="1"/>
          <p:nvPr/>
        </p:nvSpPr>
        <p:spPr>
          <a:xfrm>
            <a:off x="273909" y="4908556"/>
            <a:ext cx="3548791" cy="788255"/>
          </a:xfrm>
          <a:prstGeom prst="rect">
            <a:avLst/>
          </a:prstGeom>
          <a:noFill/>
        </p:spPr>
        <p:txBody>
          <a:bodyPr wrap="square" lIns="179285" tIns="143428" rIns="179285" bIns="143428" rtlCol="0">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E6E6E6">
                    <a:lumMod val="75000"/>
                  </a:srgbClr>
                </a:solidFill>
                <a:effectLst/>
                <a:uLnTx/>
                <a:uFillTx/>
                <a:latin typeface="Segoe UI Light"/>
                <a:ea typeface="+mn-ea"/>
                <a:cs typeface="+mn-cs"/>
              </a:rPr>
              <a:t>Tools</a:t>
            </a:r>
          </a:p>
        </p:txBody>
      </p:sp>
      <p:sp>
        <p:nvSpPr>
          <p:cNvPr id="60" name="Rectangle: Rounded Corners 59">
            <a:extLst>
              <a:ext uri="{FF2B5EF4-FFF2-40B4-BE49-F238E27FC236}">
                <a16:creationId xmlns:a16="http://schemas.microsoft.com/office/drawing/2014/main" id="{A81184A0-3AA0-4ACE-9E25-49D491C26E21}"/>
              </a:ext>
            </a:extLst>
          </p:cNvPr>
          <p:cNvSpPr/>
          <p:nvPr/>
        </p:nvSpPr>
        <p:spPr bwMode="auto">
          <a:xfrm>
            <a:off x="723900" y="408969"/>
            <a:ext cx="2192722" cy="58877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3A8F7373-C9A2-48BE-AF32-36B6359A8D90}"/>
              </a:ext>
            </a:extLst>
          </p:cNvPr>
          <p:cNvSpPr/>
          <p:nvPr/>
        </p:nvSpPr>
        <p:spPr bwMode="auto">
          <a:xfrm>
            <a:off x="340016" y="269564"/>
            <a:ext cx="867590" cy="8675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2" name="Graphic 61">
            <a:extLst>
              <a:ext uri="{FF2B5EF4-FFF2-40B4-BE49-F238E27FC236}">
                <a16:creationId xmlns:a16="http://schemas.microsoft.com/office/drawing/2014/main" id="{9763F8BB-A906-4EE5-B43F-0A92A6C52D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518" y="269564"/>
            <a:ext cx="792586" cy="792586"/>
          </a:xfrm>
          <a:prstGeom prst="rect">
            <a:avLst/>
          </a:prstGeom>
        </p:spPr>
      </p:pic>
      <p:sp>
        <p:nvSpPr>
          <p:cNvPr id="63" name="Rectangle 62">
            <a:extLst>
              <a:ext uri="{FF2B5EF4-FFF2-40B4-BE49-F238E27FC236}">
                <a16:creationId xmlns:a16="http://schemas.microsoft.com/office/drawing/2014/main" id="{D460FC40-FE19-4B50-88A7-B6B330F60185}"/>
              </a:ext>
            </a:extLst>
          </p:cNvPr>
          <p:cNvSpPr/>
          <p:nvPr/>
        </p:nvSpPr>
        <p:spPr>
          <a:xfrm>
            <a:off x="1245108" y="503302"/>
            <a:ext cx="1545389" cy="400110"/>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AI platform</a:t>
            </a:r>
          </a:p>
        </p:txBody>
      </p:sp>
      <p:sp>
        <p:nvSpPr>
          <p:cNvPr id="24" name="TextBox 23">
            <a:extLst>
              <a:ext uri="{FF2B5EF4-FFF2-40B4-BE49-F238E27FC236}">
                <a16:creationId xmlns:a16="http://schemas.microsoft.com/office/drawing/2014/main" id="{D6323352-4974-4B5E-BE80-CFDE4C738A0B}"/>
              </a:ext>
            </a:extLst>
          </p:cNvPr>
          <p:cNvSpPr txBox="1"/>
          <p:nvPr/>
        </p:nvSpPr>
        <p:spPr>
          <a:xfrm>
            <a:off x="273908" y="3355851"/>
            <a:ext cx="5597674" cy="102832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Powerful and flexible services accelerate development of intelligent apps </a:t>
            </a:r>
          </a:p>
        </p:txBody>
      </p:sp>
      <p:sp>
        <p:nvSpPr>
          <p:cNvPr id="33" name="TextBox 32">
            <a:extLst>
              <a:ext uri="{FF2B5EF4-FFF2-40B4-BE49-F238E27FC236}">
                <a16:creationId xmlns:a16="http://schemas.microsoft.com/office/drawing/2014/main" id="{6DE9BDC4-B3C8-479C-B387-3F1D8B1EA14F}"/>
              </a:ext>
            </a:extLst>
          </p:cNvPr>
          <p:cNvSpPr txBox="1"/>
          <p:nvPr/>
        </p:nvSpPr>
        <p:spPr>
          <a:xfrm>
            <a:off x="6637513" y="3855717"/>
            <a:ext cx="1226105" cy="651717"/>
          </a:xfrm>
          <a:prstGeom prst="rect">
            <a:avLst/>
          </a:prstGeom>
          <a:noFill/>
        </p:spPr>
        <p:txBody>
          <a:bodyPr wrap="non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Cognitive</a:t>
            </a:r>
            <a:b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Services</a:t>
            </a:r>
          </a:p>
        </p:txBody>
      </p:sp>
      <p:sp>
        <p:nvSpPr>
          <p:cNvPr id="34" name="TextBox 33">
            <a:extLst>
              <a:ext uri="{FF2B5EF4-FFF2-40B4-BE49-F238E27FC236}">
                <a16:creationId xmlns:a16="http://schemas.microsoft.com/office/drawing/2014/main" id="{ED13B2BB-0A23-45B7-A7EA-1E143B561462}"/>
              </a:ext>
            </a:extLst>
          </p:cNvPr>
          <p:cNvSpPr txBox="1"/>
          <p:nvPr/>
        </p:nvSpPr>
        <p:spPr>
          <a:xfrm>
            <a:off x="8486635" y="3855717"/>
            <a:ext cx="1272015" cy="651717"/>
          </a:xfrm>
          <a:prstGeom prst="rect">
            <a:avLst/>
          </a:prstGeom>
          <a:noFill/>
        </p:spPr>
        <p:txBody>
          <a:bodyPr wrap="non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Bot</a:t>
            </a:r>
            <a:b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Service</a:t>
            </a:r>
          </a:p>
        </p:txBody>
      </p:sp>
      <p:sp>
        <p:nvSpPr>
          <p:cNvPr id="35" name="TextBox 34">
            <a:extLst>
              <a:ext uri="{FF2B5EF4-FFF2-40B4-BE49-F238E27FC236}">
                <a16:creationId xmlns:a16="http://schemas.microsoft.com/office/drawing/2014/main" id="{7A24D4DF-2FAE-4BC7-AF44-B42D815AC1AF}"/>
              </a:ext>
            </a:extLst>
          </p:cNvPr>
          <p:cNvSpPr txBox="1"/>
          <p:nvPr/>
        </p:nvSpPr>
        <p:spPr>
          <a:xfrm>
            <a:off x="10373140" y="3855717"/>
            <a:ext cx="1121524" cy="651717"/>
          </a:xfrm>
          <a:prstGeom prst="rect">
            <a:avLst/>
          </a:prstGeom>
          <a:noFill/>
        </p:spPr>
        <p:txBody>
          <a:bodyPr wrap="non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Machine</a:t>
            </a:r>
            <a:b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Learning</a:t>
            </a:r>
          </a:p>
        </p:txBody>
      </p:sp>
      <p:pic>
        <p:nvPicPr>
          <p:cNvPr id="7" name="Picture 6">
            <a:extLst>
              <a:ext uri="{FF2B5EF4-FFF2-40B4-BE49-F238E27FC236}">
                <a16:creationId xmlns:a16="http://schemas.microsoft.com/office/drawing/2014/main" id="{594CA430-6534-4191-9C5A-DDBD83BD2B92}"/>
              </a:ext>
            </a:extLst>
          </p:cNvPr>
          <p:cNvPicPr>
            <a:picLocks noChangeAspect="1"/>
          </p:cNvPicPr>
          <p:nvPr/>
        </p:nvPicPr>
        <p:blipFill>
          <a:blip r:embed="rId5"/>
          <a:stretch>
            <a:fillRect/>
          </a:stretch>
        </p:blipFill>
        <p:spPr>
          <a:xfrm>
            <a:off x="6805603" y="3005668"/>
            <a:ext cx="889924" cy="531544"/>
          </a:xfrm>
          <a:prstGeom prst="rect">
            <a:avLst/>
          </a:prstGeom>
        </p:spPr>
      </p:pic>
      <p:pic>
        <p:nvPicPr>
          <p:cNvPr id="10" name="Picture 9">
            <a:extLst>
              <a:ext uri="{FF2B5EF4-FFF2-40B4-BE49-F238E27FC236}">
                <a16:creationId xmlns:a16="http://schemas.microsoft.com/office/drawing/2014/main" id="{D35EE40E-5471-4D99-9EC2-49A94A50DCAE}"/>
              </a:ext>
            </a:extLst>
          </p:cNvPr>
          <p:cNvPicPr>
            <a:picLocks noChangeAspect="1"/>
          </p:cNvPicPr>
          <p:nvPr/>
        </p:nvPicPr>
        <p:blipFill>
          <a:blip r:embed="rId6"/>
          <a:stretch>
            <a:fillRect/>
          </a:stretch>
        </p:blipFill>
        <p:spPr>
          <a:xfrm>
            <a:off x="8853635" y="3002283"/>
            <a:ext cx="538016" cy="538314"/>
          </a:xfrm>
          <a:prstGeom prst="rect">
            <a:avLst/>
          </a:prstGeom>
        </p:spPr>
      </p:pic>
      <p:pic>
        <p:nvPicPr>
          <p:cNvPr id="11" name="Picture 10">
            <a:extLst>
              <a:ext uri="{FF2B5EF4-FFF2-40B4-BE49-F238E27FC236}">
                <a16:creationId xmlns:a16="http://schemas.microsoft.com/office/drawing/2014/main" id="{DB6DA68A-B8BC-4FF1-BBC4-629DA21BFED8}"/>
              </a:ext>
            </a:extLst>
          </p:cNvPr>
          <p:cNvPicPr>
            <a:picLocks noChangeAspect="1"/>
          </p:cNvPicPr>
          <p:nvPr/>
        </p:nvPicPr>
        <p:blipFill>
          <a:blip r:embed="rId7"/>
          <a:stretch>
            <a:fillRect/>
          </a:stretch>
        </p:blipFill>
        <p:spPr>
          <a:xfrm>
            <a:off x="10723170" y="3009054"/>
            <a:ext cx="521096" cy="524772"/>
          </a:xfrm>
          <a:prstGeom prst="rect">
            <a:avLst/>
          </a:prstGeom>
        </p:spPr>
      </p:pic>
    </p:spTree>
    <p:extLst>
      <p:ext uri="{BB962C8B-B14F-4D97-AF65-F5344CB8AC3E}">
        <p14:creationId xmlns:p14="http://schemas.microsoft.com/office/powerpoint/2010/main" val="209746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F66F685-05EC-4688-BF61-24C8C43A0E96}"/>
              </a:ext>
            </a:extLst>
          </p:cNvPr>
          <p:cNvCxnSpPr>
            <a:cxnSpLocks/>
          </p:cNvCxnSpPr>
          <p:nvPr/>
        </p:nvCxnSpPr>
        <p:spPr>
          <a:xfrm>
            <a:off x="480007" y="3431122"/>
            <a:ext cx="1129335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20430E-9161-4E67-9BF0-5EB74972177F}"/>
              </a:ext>
            </a:extLst>
          </p:cNvPr>
          <p:cNvSpPr txBox="1"/>
          <p:nvPr/>
        </p:nvSpPr>
        <p:spPr>
          <a:xfrm>
            <a:off x="273909" y="3431122"/>
            <a:ext cx="3542490" cy="788255"/>
          </a:xfrm>
          <a:prstGeom prst="rect">
            <a:avLst/>
          </a:prstGeom>
          <a:noFill/>
        </p:spPr>
        <p:txBody>
          <a:bodyPr wrap="square" lIns="179285" tIns="143428" rIns="179285" bIns="143428" rtlCol="0">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Tools</a:t>
            </a:r>
          </a:p>
        </p:txBody>
      </p:sp>
      <p:grpSp>
        <p:nvGrpSpPr>
          <p:cNvPr id="7" name="Group 6">
            <a:extLst>
              <a:ext uri="{FF2B5EF4-FFF2-40B4-BE49-F238E27FC236}">
                <a16:creationId xmlns:a16="http://schemas.microsoft.com/office/drawing/2014/main" id="{A61D1D05-5E90-4D2E-BC25-B0099C8A0340}"/>
              </a:ext>
            </a:extLst>
          </p:cNvPr>
          <p:cNvGrpSpPr/>
          <p:nvPr/>
        </p:nvGrpSpPr>
        <p:grpSpPr>
          <a:xfrm>
            <a:off x="7277598" y="4141031"/>
            <a:ext cx="4015206" cy="1833527"/>
            <a:chOff x="7969628" y="4292814"/>
            <a:chExt cx="4095719" cy="1870293"/>
          </a:xfrm>
        </p:grpSpPr>
        <p:sp>
          <p:nvSpPr>
            <p:cNvPr id="8" name="binary" title="Icon of binary code, ones and zeros">
              <a:extLst>
                <a:ext uri="{FF2B5EF4-FFF2-40B4-BE49-F238E27FC236}">
                  <a16:creationId xmlns:a16="http://schemas.microsoft.com/office/drawing/2014/main" id="{BC0285FE-D4E6-4A13-AFC5-2F553DEB6F5B}"/>
                </a:ext>
              </a:extLst>
            </p:cNvPr>
            <p:cNvSpPr>
              <a:spLocks noChangeAspect="1" noEditPoints="1"/>
            </p:cNvSpPr>
            <p:nvPr/>
          </p:nvSpPr>
          <p:spPr bwMode="auto">
            <a:xfrm>
              <a:off x="7969628" y="4356749"/>
              <a:ext cx="663052" cy="57254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 name="chip" title="Icon of a computer chip">
              <a:extLst>
                <a:ext uri="{FF2B5EF4-FFF2-40B4-BE49-F238E27FC236}">
                  <a16:creationId xmlns:a16="http://schemas.microsoft.com/office/drawing/2014/main" id="{0E24AA00-9015-4189-AFFE-A3D58CC3C016}"/>
                </a:ext>
              </a:extLst>
            </p:cNvPr>
            <p:cNvSpPr>
              <a:spLocks noChangeAspect="1" noEditPoints="1"/>
            </p:cNvSpPr>
            <p:nvPr/>
          </p:nvSpPr>
          <p:spPr bwMode="auto">
            <a:xfrm>
              <a:off x="9089649" y="4293556"/>
              <a:ext cx="649881" cy="66305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 name="bot_3" title="Icon of two chevron brackets with two dots between them">
              <a:extLst>
                <a:ext uri="{FF2B5EF4-FFF2-40B4-BE49-F238E27FC236}">
                  <a16:creationId xmlns:a16="http://schemas.microsoft.com/office/drawing/2014/main" id="{AD34D17D-D518-481A-B594-49BCC3135A50}"/>
                </a:ext>
              </a:extLst>
            </p:cNvPr>
            <p:cNvSpPr>
              <a:spLocks noChangeAspect="1" noEditPoints="1"/>
            </p:cNvSpPr>
            <p:nvPr/>
          </p:nvSpPr>
          <p:spPr bwMode="auto">
            <a:xfrm>
              <a:off x="10155609" y="4340398"/>
              <a:ext cx="830606" cy="5959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IoT" title="Icon of five circles that all connect to a center circle">
              <a:extLst>
                <a:ext uri="{FF2B5EF4-FFF2-40B4-BE49-F238E27FC236}">
                  <a16:creationId xmlns:a16="http://schemas.microsoft.com/office/drawing/2014/main" id="{6FF6D0EE-B56D-4C3E-B3CE-E21D827CAAF7}"/>
                </a:ext>
              </a:extLst>
            </p:cNvPr>
            <p:cNvSpPr>
              <a:spLocks noChangeAspect="1" noEditPoints="1"/>
            </p:cNvSpPr>
            <p:nvPr/>
          </p:nvSpPr>
          <p:spPr bwMode="auto">
            <a:xfrm>
              <a:off x="11402295" y="4292814"/>
              <a:ext cx="663052" cy="6641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2" name="tool" title="Icon of a skrewdriver and wrench">
              <a:extLst>
                <a:ext uri="{FF2B5EF4-FFF2-40B4-BE49-F238E27FC236}">
                  <a16:creationId xmlns:a16="http://schemas.microsoft.com/office/drawing/2014/main" id="{351962A1-F29D-4F05-98C8-77D4CE8BEC32}"/>
                </a:ext>
              </a:extLst>
            </p:cNvPr>
            <p:cNvSpPr>
              <a:spLocks noChangeAspect="1" noEditPoints="1"/>
            </p:cNvSpPr>
            <p:nvPr/>
          </p:nvSpPr>
          <p:spPr bwMode="auto">
            <a:xfrm>
              <a:off x="8082895" y="5500056"/>
              <a:ext cx="470717" cy="66305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3" name="gear" title="Icon of a gear surrounded by a circle with lines of varying length">
              <a:extLst>
                <a:ext uri="{FF2B5EF4-FFF2-40B4-BE49-F238E27FC236}">
                  <a16:creationId xmlns:a16="http://schemas.microsoft.com/office/drawing/2014/main" id="{BF1B4D68-9A53-4844-9DD3-BBFE7135DC09}"/>
                </a:ext>
              </a:extLst>
            </p:cNvPr>
            <p:cNvSpPr>
              <a:spLocks noChangeAspect="1" noEditPoints="1"/>
            </p:cNvSpPr>
            <p:nvPr/>
          </p:nvSpPr>
          <p:spPr bwMode="auto">
            <a:xfrm>
              <a:off x="9010581" y="5500056"/>
              <a:ext cx="665935" cy="66305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4" name="Website" title="Icon of multiple app windows">
              <a:extLst>
                <a:ext uri="{FF2B5EF4-FFF2-40B4-BE49-F238E27FC236}">
                  <a16:creationId xmlns:a16="http://schemas.microsoft.com/office/drawing/2014/main" id="{FD44297D-67A2-4AD6-9B40-C00B558B1268}"/>
                </a:ext>
              </a:extLst>
            </p:cNvPr>
            <p:cNvSpPr>
              <a:spLocks noChangeAspect="1" noEditPoints="1"/>
            </p:cNvSpPr>
            <p:nvPr/>
          </p:nvSpPr>
          <p:spPr bwMode="auto">
            <a:xfrm>
              <a:off x="10133485" y="5500056"/>
              <a:ext cx="756718" cy="66305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DevUpdate_ECC5" title="Icon of a clock with an arrow around it pointing clockwise">
              <a:extLst>
                <a:ext uri="{FF2B5EF4-FFF2-40B4-BE49-F238E27FC236}">
                  <a16:creationId xmlns:a16="http://schemas.microsoft.com/office/drawing/2014/main" id="{C8FBBF2D-A24E-467A-8DCA-7F69CDDE460C}"/>
                </a:ext>
              </a:extLst>
            </p:cNvPr>
            <p:cNvSpPr>
              <a:spLocks noChangeAspect="1" noEditPoints="1"/>
            </p:cNvSpPr>
            <p:nvPr/>
          </p:nvSpPr>
          <p:spPr bwMode="auto">
            <a:xfrm>
              <a:off x="11347172" y="5500056"/>
              <a:ext cx="662266" cy="663051"/>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6" name="TextBox 15">
            <a:extLst>
              <a:ext uri="{FF2B5EF4-FFF2-40B4-BE49-F238E27FC236}">
                <a16:creationId xmlns:a16="http://schemas.microsoft.com/office/drawing/2014/main" id="{0056D82E-6954-4CDD-A96F-CDDAB2FCC2F6}"/>
              </a:ext>
            </a:extLst>
          </p:cNvPr>
          <p:cNvSpPr txBox="1"/>
          <p:nvPr/>
        </p:nvSpPr>
        <p:spPr>
          <a:xfrm>
            <a:off x="273908" y="4479801"/>
            <a:ext cx="5683010" cy="102832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Comprehensive and productive tooling for AI coding and management</a:t>
            </a:r>
          </a:p>
        </p:txBody>
      </p:sp>
      <p:cxnSp>
        <p:nvCxnSpPr>
          <p:cNvPr id="25" name="Straight Connector 24">
            <a:extLst>
              <a:ext uri="{FF2B5EF4-FFF2-40B4-BE49-F238E27FC236}">
                <a16:creationId xmlns:a16="http://schemas.microsoft.com/office/drawing/2014/main" id="{9656E712-2B72-4C5D-BC3C-BA139A95A71A}"/>
              </a:ext>
            </a:extLst>
          </p:cNvPr>
          <p:cNvCxnSpPr>
            <a:cxnSpLocks/>
          </p:cNvCxnSpPr>
          <p:nvPr/>
        </p:nvCxnSpPr>
        <p:spPr>
          <a:xfrm>
            <a:off x="468123" y="2559061"/>
            <a:ext cx="1129335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D6722D6-5CD5-49FE-8E2B-8AF52566CEB9}"/>
              </a:ext>
            </a:extLst>
          </p:cNvPr>
          <p:cNvSpPr txBox="1"/>
          <p:nvPr/>
        </p:nvSpPr>
        <p:spPr>
          <a:xfrm>
            <a:off x="273909" y="1741821"/>
            <a:ext cx="3548791" cy="788255"/>
          </a:xfrm>
          <a:prstGeom prst="rect">
            <a:avLst/>
          </a:prstGeom>
          <a:noFill/>
        </p:spPr>
        <p:txBody>
          <a:bodyPr wrap="square" lIns="179285" tIns="143428" rIns="179285" bIns="143428" rtlCol="0">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E6E6E6">
                    <a:lumMod val="75000"/>
                  </a:srgbClr>
                </a:solidFill>
                <a:effectLst/>
                <a:uLnTx/>
                <a:uFillTx/>
                <a:latin typeface="Segoe UI Light"/>
                <a:ea typeface="+mn-ea"/>
                <a:cs typeface="+mn-cs"/>
              </a:rPr>
              <a:t>Infrastructure</a:t>
            </a:r>
          </a:p>
        </p:txBody>
      </p:sp>
      <p:sp>
        <p:nvSpPr>
          <p:cNvPr id="27" name="TextBox 26">
            <a:extLst>
              <a:ext uri="{FF2B5EF4-FFF2-40B4-BE49-F238E27FC236}">
                <a16:creationId xmlns:a16="http://schemas.microsoft.com/office/drawing/2014/main" id="{F48DABA2-3C8A-4185-866A-1E6EA2AA8CF8}"/>
              </a:ext>
            </a:extLst>
          </p:cNvPr>
          <p:cNvSpPr txBox="1"/>
          <p:nvPr/>
        </p:nvSpPr>
        <p:spPr>
          <a:xfrm>
            <a:off x="273909" y="2559061"/>
            <a:ext cx="3548791" cy="788255"/>
          </a:xfrm>
          <a:prstGeom prst="rect">
            <a:avLst/>
          </a:prstGeom>
          <a:noFill/>
        </p:spPr>
        <p:txBody>
          <a:bodyPr wrap="square" lIns="179285" tIns="143428" rIns="179285" bIns="143428" rtlCol="0">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solidFill>
                  <a:schemeClr val="bg2">
                    <a:lumMod val="75000"/>
                  </a:schemeClr>
                </a:soli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E6E6E6">
                    <a:lumMod val="75000"/>
                  </a:srgbClr>
                </a:solidFill>
                <a:effectLst/>
                <a:uLnTx/>
                <a:uFillTx/>
                <a:latin typeface="Segoe UI Light"/>
                <a:ea typeface="+mn-ea"/>
                <a:cs typeface="+mn-cs"/>
              </a:rPr>
              <a:t>Services</a:t>
            </a:r>
          </a:p>
        </p:txBody>
      </p:sp>
      <p:sp>
        <p:nvSpPr>
          <p:cNvPr id="28" name="Rectangle: Rounded Corners 27">
            <a:extLst>
              <a:ext uri="{FF2B5EF4-FFF2-40B4-BE49-F238E27FC236}">
                <a16:creationId xmlns:a16="http://schemas.microsoft.com/office/drawing/2014/main" id="{CC3EF2E8-0733-44C3-9D05-B55E807E914C}"/>
              </a:ext>
            </a:extLst>
          </p:cNvPr>
          <p:cNvSpPr/>
          <p:nvPr/>
        </p:nvSpPr>
        <p:spPr bwMode="auto">
          <a:xfrm>
            <a:off x="723900" y="408969"/>
            <a:ext cx="2192722" cy="58877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E9F1133B-08ED-4D95-A2A4-AA0E33DE87E3}"/>
              </a:ext>
            </a:extLst>
          </p:cNvPr>
          <p:cNvSpPr/>
          <p:nvPr/>
        </p:nvSpPr>
        <p:spPr bwMode="auto">
          <a:xfrm>
            <a:off x="340016" y="269564"/>
            <a:ext cx="867590" cy="8675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 name="Graphic 29">
            <a:extLst>
              <a:ext uri="{FF2B5EF4-FFF2-40B4-BE49-F238E27FC236}">
                <a16:creationId xmlns:a16="http://schemas.microsoft.com/office/drawing/2014/main" id="{2659AD73-923C-42D3-BF5A-CBB4F01723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518" y="269564"/>
            <a:ext cx="792586" cy="792586"/>
          </a:xfrm>
          <a:prstGeom prst="rect">
            <a:avLst/>
          </a:prstGeom>
        </p:spPr>
      </p:pic>
      <p:sp>
        <p:nvSpPr>
          <p:cNvPr id="31" name="Rectangle 30">
            <a:extLst>
              <a:ext uri="{FF2B5EF4-FFF2-40B4-BE49-F238E27FC236}">
                <a16:creationId xmlns:a16="http://schemas.microsoft.com/office/drawing/2014/main" id="{BBFEB741-0A40-4424-B807-098CE512396B}"/>
              </a:ext>
            </a:extLst>
          </p:cNvPr>
          <p:cNvSpPr/>
          <p:nvPr/>
        </p:nvSpPr>
        <p:spPr>
          <a:xfrm>
            <a:off x="1245108" y="503302"/>
            <a:ext cx="1545389" cy="400110"/>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AI platform</a:t>
            </a:r>
          </a:p>
        </p:txBody>
      </p:sp>
    </p:spTree>
    <p:extLst>
      <p:ext uri="{BB962C8B-B14F-4D97-AF65-F5344CB8AC3E}">
        <p14:creationId xmlns:p14="http://schemas.microsoft.com/office/powerpoint/2010/main" val="806579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EF314B-4C7F-42C7-A649-327DB98A310B}"/>
              </a:ext>
            </a:extLst>
          </p:cNvPr>
          <p:cNvSpPr>
            <a:spLocks noGrp="1"/>
          </p:cNvSpPr>
          <p:nvPr>
            <p:ph type="title"/>
          </p:nvPr>
        </p:nvSpPr>
        <p:spPr/>
        <p:txBody>
          <a:bodyPr/>
          <a:lstStyle/>
          <a:p>
            <a:r>
              <a:rPr lang="en-US" dirty="0"/>
              <a:t>Agenda of the Day</a:t>
            </a:r>
          </a:p>
        </p:txBody>
      </p:sp>
      <p:sp>
        <p:nvSpPr>
          <p:cNvPr id="6" name="Rectangle 5">
            <a:extLst>
              <a:ext uri="{FF2B5EF4-FFF2-40B4-BE49-F238E27FC236}">
                <a16:creationId xmlns:a16="http://schemas.microsoft.com/office/drawing/2014/main" id="{21AA0C83-2612-46CD-A13C-66C3E219B47C}"/>
              </a:ext>
            </a:extLst>
          </p:cNvPr>
          <p:cNvSpPr/>
          <p:nvPr/>
        </p:nvSpPr>
        <p:spPr>
          <a:xfrm>
            <a:off x="137319" y="6276512"/>
            <a:ext cx="6657891" cy="4350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rgbClr val="FF8C00"/>
                </a:solidFill>
              </a:rPr>
              <a:t>// Technopreneurs Innovating Tomorrow</a:t>
            </a:r>
          </a:p>
        </p:txBody>
      </p:sp>
      <p:graphicFrame>
        <p:nvGraphicFramePr>
          <p:cNvPr id="7" name="Table 6">
            <a:extLst>
              <a:ext uri="{FF2B5EF4-FFF2-40B4-BE49-F238E27FC236}">
                <a16:creationId xmlns:a16="http://schemas.microsoft.com/office/drawing/2014/main" id="{2FE89308-F4D9-4BC2-BBA9-9F4DC9226546}"/>
              </a:ext>
            </a:extLst>
          </p:cNvPr>
          <p:cNvGraphicFramePr>
            <a:graphicFrameLocks noGrp="1"/>
          </p:cNvGraphicFramePr>
          <p:nvPr>
            <p:extLst>
              <p:ext uri="{D42A27DB-BD31-4B8C-83A1-F6EECF244321}">
                <p14:modId xmlns:p14="http://schemas.microsoft.com/office/powerpoint/2010/main" val="1499925144"/>
              </p:ext>
            </p:extLst>
          </p:nvPr>
        </p:nvGraphicFramePr>
        <p:xfrm>
          <a:off x="1478844" y="1760658"/>
          <a:ext cx="9448800" cy="3644098"/>
        </p:xfrm>
        <a:graphic>
          <a:graphicData uri="http://schemas.openxmlformats.org/drawingml/2006/table">
            <a:tbl>
              <a:tblPr firstRow="1" bandRow="1">
                <a:tableStyleId>{21E4AEA4-8DFA-4A89-87EB-49C32662AFE0}</a:tableStyleId>
              </a:tblPr>
              <a:tblGrid>
                <a:gridCol w="3083983">
                  <a:extLst>
                    <a:ext uri="{9D8B030D-6E8A-4147-A177-3AD203B41FA5}">
                      <a16:colId xmlns:a16="http://schemas.microsoft.com/office/drawing/2014/main" val="1652173555"/>
                    </a:ext>
                  </a:extLst>
                </a:gridCol>
                <a:gridCol w="6364817">
                  <a:extLst>
                    <a:ext uri="{9D8B030D-6E8A-4147-A177-3AD203B41FA5}">
                      <a16:colId xmlns:a16="http://schemas.microsoft.com/office/drawing/2014/main" val="2974700550"/>
                    </a:ext>
                  </a:extLst>
                </a:gridCol>
              </a:tblGrid>
              <a:tr h="652606">
                <a:tc>
                  <a:txBody>
                    <a:bodyPr/>
                    <a:lstStyle/>
                    <a:p>
                      <a:pPr algn="ctr"/>
                      <a:r>
                        <a:rPr lang="en-US" sz="2400" dirty="0"/>
                        <a:t>Time</a:t>
                      </a:r>
                    </a:p>
                  </a:txBody>
                  <a:tcPr/>
                </a:tc>
                <a:tc>
                  <a:txBody>
                    <a:bodyPr/>
                    <a:lstStyle/>
                    <a:p>
                      <a:pPr algn="ctr"/>
                      <a:r>
                        <a:rPr lang="en-US" sz="2400" dirty="0"/>
                        <a:t>Happenings</a:t>
                      </a:r>
                    </a:p>
                  </a:txBody>
                  <a:tcPr/>
                </a:tc>
                <a:extLst>
                  <a:ext uri="{0D108BD9-81ED-4DB2-BD59-A6C34878D82A}">
                    <a16:rowId xmlns:a16="http://schemas.microsoft.com/office/drawing/2014/main" val="1036745847"/>
                  </a:ext>
                </a:extLst>
              </a:tr>
              <a:tr h="997164">
                <a:tc>
                  <a:txBody>
                    <a:bodyPr/>
                    <a:lstStyle/>
                    <a:p>
                      <a:pPr marL="0" marR="0" algn="ctr">
                        <a:spcBef>
                          <a:spcPts val="0"/>
                        </a:spcBef>
                        <a:spcAft>
                          <a:spcPts val="0"/>
                        </a:spcAft>
                      </a:pPr>
                      <a:r>
                        <a:rPr lang="en-US" sz="2400" b="0" dirty="0">
                          <a:effectLst/>
                          <a:latin typeface="+mn-lt"/>
                          <a:ea typeface="PMingLiU" panose="02020500000000000000"/>
                        </a:rPr>
                        <a:t>15:00 – 15:15</a:t>
                      </a:r>
                    </a:p>
                  </a:txBody>
                  <a:tcPr marL="68580" marR="68580" marT="0" marB="0"/>
                </a:tc>
                <a:tc>
                  <a:txBody>
                    <a:bodyPr/>
                    <a:lstStyle/>
                    <a:p>
                      <a:pPr marL="0" marR="0" algn="l">
                        <a:spcBef>
                          <a:spcPts val="0"/>
                        </a:spcBef>
                        <a:spcAft>
                          <a:spcPts val="0"/>
                        </a:spcAft>
                      </a:pPr>
                      <a:r>
                        <a:rPr lang="en-US" sz="2400" b="0" dirty="0">
                          <a:effectLst/>
                          <a:latin typeface="+mn-lt"/>
                          <a:ea typeface="PMingLiU" panose="02020500000000000000"/>
                        </a:rPr>
                        <a:t>Account, License </a:t>
                      </a:r>
                    </a:p>
                  </a:txBody>
                  <a:tcPr marL="68580" marR="68580" marT="0" marB="0"/>
                </a:tc>
                <a:extLst>
                  <a:ext uri="{0D108BD9-81ED-4DB2-BD59-A6C34878D82A}">
                    <a16:rowId xmlns:a16="http://schemas.microsoft.com/office/drawing/2014/main" val="1415412005"/>
                  </a:ext>
                </a:extLst>
              </a:tr>
              <a:tr h="997164">
                <a:tc>
                  <a:txBody>
                    <a:bodyPr/>
                    <a:lstStyle/>
                    <a:p>
                      <a:pPr marL="0" marR="0" algn="ctr">
                        <a:spcBef>
                          <a:spcPts val="0"/>
                        </a:spcBef>
                        <a:spcAft>
                          <a:spcPts val="0"/>
                        </a:spcAft>
                      </a:pPr>
                      <a:r>
                        <a:rPr lang="en-US" sz="2400" b="0" dirty="0">
                          <a:effectLst/>
                          <a:latin typeface="+mn-lt"/>
                          <a:ea typeface="PMingLiU" panose="02020500000000000000"/>
                        </a:rPr>
                        <a:t>15:10 – 16:00</a:t>
                      </a:r>
                    </a:p>
                  </a:txBody>
                  <a:tcPr marL="68580" marR="68580" marT="0" marB="0"/>
                </a:tc>
                <a:tc>
                  <a:txBody>
                    <a:bodyPr/>
                    <a:lstStyle/>
                    <a:p>
                      <a:pPr marL="0" marR="0" algn="l">
                        <a:spcBef>
                          <a:spcPts val="0"/>
                        </a:spcBef>
                        <a:spcAft>
                          <a:spcPts val="0"/>
                        </a:spcAft>
                      </a:pPr>
                      <a:r>
                        <a:rPr lang="en-US" sz="2400" b="0" dirty="0">
                          <a:effectLst/>
                          <a:latin typeface="+mn-lt"/>
                          <a:ea typeface="PMingLiU" panose="02020500000000000000"/>
                        </a:rPr>
                        <a:t>Azure Portal and IaaS</a:t>
                      </a:r>
                    </a:p>
                  </a:txBody>
                  <a:tcPr marL="68580" marR="68580" marT="0" marB="0"/>
                </a:tc>
                <a:extLst>
                  <a:ext uri="{0D108BD9-81ED-4DB2-BD59-A6C34878D82A}">
                    <a16:rowId xmlns:a16="http://schemas.microsoft.com/office/drawing/2014/main" val="3354792304"/>
                  </a:ext>
                </a:extLst>
              </a:tr>
              <a:tr h="997164">
                <a:tc>
                  <a:txBody>
                    <a:bodyPr/>
                    <a:lstStyle/>
                    <a:p>
                      <a:pPr marL="0" marR="0" algn="ctr">
                        <a:spcBef>
                          <a:spcPts val="0"/>
                        </a:spcBef>
                        <a:spcAft>
                          <a:spcPts val="0"/>
                        </a:spcAft>
                      </a:pPr>
                      <a:r>
                        <a:rPr lang="en-US" sz="2400" b="0" dirty="0">
                          <a:effectLst/>
                          <a:latin typeface="+mn-lt"/>
                          <a:ea typeface="PMingLiU" panose="02020500000000000000"/>
                        </a:rPr>
                        <a:t>16:00 – 17:00</a:t>
                      </a:r>
                    </a:p>
                  </a:txBody>
                  <a:tcPr marL="68580" marR="68580" marT="0" marB="0"/>
                </a:tc>
                <a:tc>
                  <a:txBody>
                    <a:bodyPr/>
                    <a:lstStyle/>
                    <a:p>
                      <a:pPr marL="0" marR="0" algn="l">
                        <a:spcBef>
                          <a:spcPts val="0"/>
                        </a:spcBef>
                        <a:spcAft>
                          <a:spcPts val="0"/>
                        </a:spcAft>
                      </a:pPr>
                      <a:r>
                        <a:rPr lang="en-US" sz="2400" b="0" dirty="0">
                          <a:effectLst/>
                          <a:latin typeface="+mn-lt"/>
                          <a:ea typeface="PMingLiU" panose="02020500000000000000"/>
                        </a:rPr>
                        <a:t>PaaS </a:t>
                      </a:r>
                    </a:p>
                  </a:txBody>
                  <a:tcPr marL="68580" marR="68580" marT="0" marB="0"/>
                </a:tc>
                <a:extLst>
                  <a:ext uri="{0D108BD9-81ED-4DB2-BD59-A6C34878D82A}">
                    <a16:rowId xmlns:a16="http://schemas.microsoft.com/office/drawing/2014/main" val="3906267808"/>
                  </a:ext>
                </a:extLst>
              </a:tr>
            </a:tbl>
          </a:graphicData>
        </a:graphic>
      </p:graphicFrame>
    </p:spTree>
    <p:extLst>
      <p:ext uri="{BB962C8B-B14F-4D97-AF65-F5344CB8AC3E}">
        <p14:creationId xmlns:p14="http://schemas.microsoft.com/office/powerpoint/2010/main" val="4207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Blue start"/>
          <p:cNvSpPr/>
          <p:nvPr/>
        </p:nvSpPr>
        <p:spPr bwMode="auto">
          <a:xfrm>
            <a:off x="4168961" y="2304478"/>
            <a:ext cx="3854081" cy="385408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White start"/>
          <p:cNvSpPr/>
          <p:nvPr/>
        </p:nvSpPr>
        <p:spPr bwMode="auto">
          <a:xfrm>
            <a:off x="4182405" y="2325515"/>
            <a:ext cx="3827191" cy="3818229"/>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8155868" y="4854438"/>
            <a:ext cx="3070842" cy="732453"/>
          </a:xfrm>
          <a:prstGeom prst="rect">
            <a:avLst/>
          </a:prstGeom>
          <a:noFill/>
          <a:ln>
            <a:noFill/>
          </a:ln>
        </p:spPr>
        <p:txBody>
          <a:bodyPr wrap="square" lIns="179234" tIns="143387" rIns="179234" bIns="143387"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567" b="0" i="0" u="none" strike="noStrike" kern="0" cap="none" spc="49" normalizeH="0" baseline="0" noProof="0" dirty="0">
                <a:ln w="3175">
                  <a:noFill/>
                </a:ln>
                <a:gradFill>
                  <a:gsLst>
                    <a:gs pos="17424">
                      <a:srgbClr val="0078D7"/>
                    </a:gs>
                    <a:gs pos="61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Reinvent </a:t>
            </a:r>
            <a:r>
              <a:rPr kumimoji="0" lang="en-US" sz="1567" b="0" i="0" u="none" strike="noStrike" kern="0" cap="none" spc="49" normalizeH="0" baseline="0" noProof="0" dirty="0">
                <a:ln w="3175">
                  <a:noFill/>
                </a:ln>
                <a:gradFill>
                  <a:gsLst>
                    <a:gs pos="62963">
                      <a:srgbClr val="FFFFFF">
                        <a:lumMod val="50000"/>
                      </a:srgbClr>
                    </a:gs>
                    <a:gs pos="83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rPr>
              <a:t>productivity</a:t>
            </a:r>
            <a:br>
              <a:rPr kumimoji="0" lang="en-US" sz="1567" b="0" i="0" u="none" strike="noStrike" kern="0" cap="none" spc="49" normalizeH="0" baseline="0" noProof="0" dirty="0">
                <a:ln w="3175">
                  <a:noFill/>
                </a:ln>
                <a:gradFill>
                  <a:gsLst>
                    <a:gs pos="62963">
                      <a:srgbClr val="FFFFFF">
                        <a:lumMod val="50000"/>
                      </a:srgbClr>
                    </a:gs>
                    <a:gs pos="83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1567" b="0" i="0" u="none" strike="noStrike" kern="0" cap="none" spc="49" normalizeH="0" baseline="0" noProof="0" dirty="0">
                <a:ln w="3175">
                  <a:noFill/>
                </a:ln>
                <a:gradFill>
                  <a:gsLst>
                    <a:gs pos="62963">
                      <a:srgbClr val="FFFFFF">
                        <a:lumMod val="50000"/>
                      </a:srgbClr>
                    </a:gs>
                    <a:gs pos="83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rPr>
              <a:t>&amp; business processes</a:t>
            </a:r>
          </a:p>
        </p:txBody>
      </p:sp>
      <p:sp>
        <p:nvSpPr>
          <p:cNvPr id="34" name="TextBox 33"/>
          <p:cNvSpPr txBox="1"/>
          <p:nvPr/>
        </p:nvSpPr>
        <p:spPr>
          <a:xfrm>
            <a:off x="1019180" y="4854438"/>
            <a:ext cx="3070842" cy="732453"/>
          </a:xfrm>
          <a:prstGeom prst="rect">
            <a:avLst/>
          </a:prstGeom>
          <a:noFill/>
          <a:ln>
            <a:noFill/>
          </a:ln>
        </p:spPr>
        <p:txBody>
          <a:bodyPr wrap="square" lIns="179234" tIns="143387" rIns="179234" bIns="143387"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r" defTabSz="914192" rtl="0" eaLnBrk="1" fontAlgn="auto" latinLnBrk="0" hangingPunct="1">
              <a:lnSpc>
                <a:spcPct val="90000"/>
              </a:lnSpc>
              <a:spcBef>
                <a:spcPct val="0"/>
              </a:spcBef>
              <a:spcAft>
                <a:spcPts val="588"/>
              </a:spcAft>
              <a:buClrTx/>
              <a:buSzTx/>
              <a:buFontTx/>
              <a:buNone/>
              <a:tabLst/>
              <a:defRPr/>
            </a:pPr>
            <a:r>
              <a:rPr kumimoji="0" lang="en-US" sz="1567" b="0" i="0" u="none" strike="noStrike" kern="0" cap="none" spc="49" normalizeH="0" baseline="0" noProof="0" dirty="0">
                <a:ln w="3175">
                  <a:noFill/>
                </a:ln>
                <a:gradFill>
                  <a:gsLst>
                    <a:gs pos="17424">
                      <a:srgbClr val="0078D7"/>
                    </a:gs>
                    <a:gs pos="61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Build</a:t>
            </a:r>
            <a:r>
              <a:rPr kumimoji="0" lang="en-US" sz="1567" b="0" i="0" u="none" strike="noStrike" kern="0" cap="none" spc="49" normalizeH="0" baseline="0" noProof="0" dirty="0">
                <a:ln w="3175">
                  <a:noFill/>
                </a:ln>
                <a:gradFill>
                  <a:gsLst>
                    <a:gs pos="17424">
                      <a:srgbClr val="00BCF2"/>
                    </a:gs>
                    <a:gs pos="61000">
                      <a:srgbClr val="00BCF2"/>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1567" b="0" i="0" u="none" strike="noStrike" kern="0" cap="none" spc="49" normalizeH="0" baseline="0" noProof="0" dirty="0">
                <a:ln w="3175">
                  <a:noFill/>
                </a:ln>
                <a:gradFill>
                  <a:gsLst>
                    <a:gs pos="62963">
                      <a:srgbClr val="FFFFFF">
                        <a:lumMod val="50000"/>
                      </a:srgbClr>
                    </a:gs>
                    <a:gs pos="83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rPr>
              <a:t>the intelligent</a:t>
            </a:r>
            <a:br>
              <a:rPr kumimoji="0" lang="en-US" sz="1567" b="0" i="0" u="none" strike="noStrike" kern="0" cap="none" spc="49" normalizeH="0" baseline="0" noProof="0" dirty="0">
                <a:ln w="3175">
                  <a:noFill/>
                </a:ln>
                <a:gradFill>
                  <a:gsLst>
                    <a:gs pos="62963">
                      <a:srgbClr val="FFFFFF">
                        <a:lumMod val="50000"/>
                      </a:srgbClr>
                    </a:gs>
                    <a:gs pos="83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1567" b="0" i="0" u="none" strike="noStrike" kern="0" cap="none" spc="49" normalizeH="0" baseline="0" noProof="0" dirty="0">
                <a:ln w="3175">
                  <a:noFill/>
                </a:ln>
                <a:gradFill>
                  <a:gsLst>
                    <a:gs pos="62963">
                      <a:srgbClr val="FFFFFF">
                        <a:lumMod val="50000"/>
                      </a:srgbClr>
                    </a:gs>
                    <a:gs pos="83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rPr>
              <a:t>cloud platform</a:t>
            </a:r>
          </a:p>
        </p:txBody>
      </p:sp>
      <p:sp>
        <p:nvSpPr>
          <p:cNvPr id="38" name="TextBox 37"/>
          <p:cNvSpPr txBox="1"/>
          <p:nvPr/>
        </p:nvSpPr>
        <p:spPr>
          <a:xfrm>
            <a:off x="4566759" y="1225176"/>
            <a:ext cx="3070842" cy="732453"/>
          </a:xfrm>
          <a:prstGeom prst="rect">
            <a:avLst/>
          </a:prstGeom>
          <a:noFill/>
          <a:ln>
            <a:noFill/>
          </a:ln>
        </p:spPr>
        <p:txBody>
          <a:bodyPr wrap="square" lIns="179234" tIns="143387" rIns="179234" bIns="143387"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ctr" defTabSz="914192" rtl="0" eaLnBrk="1" fontAlgn="auto" latinLnBrk="0" hangingPunct="1">
              <a:lnSpc>
                <a:spcPct val="90000"/>
              </a:lnSpc>
              <a:spcBef>
                <a:spcPct val="0"/>
              </a:spcBef>
              <a:spcAft>
                <a:spcPts val="588"/>
              </a:spcAft>
              <a:buClrTx/>
              <a:buSzTx/>
              <a:buFontTx/>
              <a:buNone/>
              <a:tabLst/>
              <a:defRPr/>
            </a:pPr>
            <a:r>
              <a:rPr kumimoji="0" lang="en-US" sz="1567" b="0" i="0" u="none" strike="noStrike" kern="0" cap="none" spc="49" normalizeH="0" baseline="0" noProof="0" dirty="0">
                <a:ln w="3175">
                  <a:noFill/>
                </a:ln>
                <a:gradFill>
                  <a:gsLst>
                    <a:gs pos="17424">
                      <a:srgbClr val="0078D7"/>
                    </a:gs>
                    <a:gs pos="61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Create</a:t>
            </a:r>
            <a:r>
              <a:rPr kumimoji="0" lang="en-US" sz="1567" b="0" i="0" u="none" strike="noStrike" kern="0" cap="none" spc="49" normalizeH="0" baseline="0" noProof="0" dirty="0">
                <a:ln w="3175">
                  <a:noFill/>
                </a:ln>
                <a:gradFill>
                  <a:gsLst>
                    <a:gs pos="17424">
                      <a:srgbClr val="00BCF2"/>
                    </a:gs>
                    <a:gs pos="61000">
                      <a:srgbClr val="00BCF2"/>
                    </a:gs>
                  </a:gsLst>
                  <a:lin ang="5400000" scaled="1"/>
                </a:gradFill>
                <a:effectLst/>
                <a:uLnTx/>
                <a:uFillTx/>
                <a:latin typeface="Segoe UI" panose="020B0502040204020203" pitchFamily="34" charset="0"/>
                <a:ea typeface="+mn-ea"/>
                <a:cs typeface="Segoe UI" panose="020B0502040204020203" pitchFamily="34" charset="0"/>
              </a:rPr>
              <a:t> </a:t>
            </a:r>
            <a:r>
              <a:rPr kumimoji="0" lang="en-US" sz="1567" b="0" i="0" u="none" strike="noStrike" kern="0" cap="none" spc="49" normalizeH="0" baseline="0" noProof="0" dirty="0">
                <a:ln w="3175">
                  <a:noFill/>
                </a:ln>
                <a:gradFill>
                  <a:gsLst>
                    <a:gs pos="62963">
                      <a:srgbClr val="FFFFFF">
                        <a:lumMod val="50000"/>
                      </a:srgbClr>
                    </a:gs>
                    <a:gs pos="83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rPr>
              <a:t>more</a:t>
            </a:r>
            <a:br>
              <a:rPr kumimoji="0" lang="en-US" sz="1567" b="0" i="0" u="none" strike="noStrike" kern="0" cap="none" spc="49" normalizeH="0" baseline="0" noProof="0" dirty="0">
                <a:ln w="3175">
                  <a:noFill/>
                </a:ln>
                <a:gradFill>
                  <a:gsLst>
                    <a:gs pos="62963">
                      <a:srgbClr val="FFFFFF">
                        <a:lumMod val="50000"/>
                      </a:srgbClr>
                    </a:gs>
                    <a:gs pos="83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1567" b="0" i="0" u="none" strike="noStrike" kern="0" cap="none" spc="49" normalizeH="0" baseline="0" noProof="0" dirty="0">
                <a:ln w="3175">
                  <a:noFill/>
                </a:ln>
                <a:gradFill>
                  <a:gsLst>
                    <a:gs pos="62963">
                      <a:srgbClr val="FFFFFF">
                        <a:lumMod val="50000"/>
                      </a:srgbClr>
                    </a:gs>
                    <a:gs pos="83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rPr>
              <a:t>personal computing</a:t>
            </a:r>
          </a:p>
        </p:txBody>
      </p:sp>
      <p:sp>
        <p:nvSpPr>
          <p:cNvPr id="39" name="Business Trans large"/>
          <p:cNvSpPr txBox="1"/>
          <p:nvPr/>
        </p:nvSpPr>
        <p:spPr>
          <a:xfrm>
            <a:off x="4333584" y="3733893"/>
            <a:ext cx="3527228" cy="805377"/>
          </a:xfrm>
          <a:prstGeom prst="rect">
            <a:avLst/>
          </a:prstGeom>
          <a:noFill/>
          <a:ln w="25400">
            <a:noFill/>
            <a:miter lim="800000"/>
          </a:ln>
        </p:spPr>
        <p:txBody>
          <a:bodyPr wrap="square" lIns="0" tIns="0" rIns="0" bIns="0" rtlCol="0" anchor="ctr">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136" b="0" i="0" u="none" strike="noStrike" kern="0" cap="none" spc="0" normalizeH="0" baseline="0" noProof="0" dirty="0">
                <a:ln w="3175">
                  <a:noFill/>
                </a:ln>
                <a:gradFill>
                  <a:gsLst>
                    <a:gs pos="0">
                      <a:srgbClr val="0078D7"/>
                    </a:gs>
                    <a:gs pos="100000">
                      <a:srgbClr val="0078D7"/>
                    </a:gs>
                  </a:gsLst>
                  <a:lin ang="5400000" scaled="1"/>
                </a:gradFill>
                <a:effectLst/>
                <a:uLnTx/>
                <a:uFillTx/>
                <a:latin typeface="Segoe UI Light"/>
                <a:ea typeface="+mn-ea"/>
                <a:cs typeface="Segoe UI Semibold" panose="020B0702040204020203" pitchFamily="34" charset="0"/>
              </a:rPr>
              <a:t>AI</a:t>
            </a:r>
          </a:p>
        </p:txBody>
      </p:sp>
      <p:grpSp>
        <p:nvGrpSpPr>
          <p:cNvPr id="40" name="Group 39"/>
          <p:cNvGrpSpPr/>
          <p:nvPr/>
        </p:nvGrpSpPr>
        <p:grpSpPr>
          <a:xfrm>
            <a:off x="5720500" y="1933275"/>
            <a:ext cx="761853" cy="761853"/>
            <a:chOff x="4169643" y="4455967"/>
            <a:chExt cx="773506" cy="773506"/>
          </a:xfrm>
        </p:grpSpPr>
        <p:sp>
          <p:nvSpPr>
            <p:cNvPr id="41" name="Oval 40"/>
            <p:cNvSpPr/>
            <p:nvPr/>
          </p:nvSpPr>
          <p:spPr bwMode="auto">
            <a:xfrm>
              <a:off x="4169643" y="4455967"/>
              <a:ext cx="773506" cy="773506"/>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marL="0" marR="0" lvl="0" indent="0" algn="ctr" defTabSz="1096503" rtl="0" eaLnBrk="1" fontAlgn="base" latinLnBrk="0" hangingPunct="1">
                <a:lnSpc>
                  <a:spcPct val="90000"/>
                </a:lnSpc>
                <a:spcBef>
                  <a:spcPct val="0"/>
                </a:spcBef>
                <a:spcAft>
                  <a:spcPct val="0"/>
                </a:spcAft>
                <a:buClrTx/>
                <a:buSzTx/>
                <a:buFontTx/>
                <a:buNone/>
                <a:tabLst/>
                <a:defRPr/>
              </a:pPr>
              <a:endParaRPr kumimoji="0" lang="en-US" sz="28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oup 41"/>
            <p:cNvGrpSpPr/>
            <p:nvPr/>
          </p:nvGrpSpPr>
          <p:grpSpPr>
            <a:xfrm>
              <a:off x="4365903" y="4653670"/>
              <a:ext cx="380987" cy="386701"/>
              <a:chOff x="4665663" y="4765675"/>
              <a:chExt cx="317501" cy="322263"/>
            </a:xfrm>
            <a:solidFill>
              <a:schemeClr val="bg1"/>
            </a:solidFill>
          </p:grpSpPr>
          <p:sp>
            <p:nvSpPr>
              <p:cNvPr id="43" name="Freeform 5"/>
              <p:cNvSpPr>
                <a:spLocks noEditPoints="1"/>
              </p:cNvSpPr>
              <p:nvPr/>
            </p:nvSpPr>
            <p:spPr bwMode="auto">
              <a:xfrm>
                <a:off x="4764088" y="4826000"/>
                <a:ext cx="120650" cy="120650"/>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6 h 46"/>
                  <a:gd name="T12" fmla="*/ 6 w 46"/>
                  <a:gd name="T13" fmla="*/ 23 h 46"/>
                  <a:gd name="T14" fmla="*/ 23 w 46"/>
                  <a:gd name="T15" fmla="*/ 40 h 46"/>
                  <a:gd name="T16" fmla="*/ 40 w 46"/>
                  <a:gd name="T17" fmla="*/ 23 h 46"/>
                  <a:gd name="T18" fmla="*/ 23 w 46"/>
                  <a:gd name="T19"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0"/>
                      <a:pt x="10" y="0"/>
                      <a:pt x="23" y="0"/>
                    </a:cubicBezTo>
                    <a:cubicBezTo>
                      <a:pt x="36" y="0"/>
                      <a:pt x="46" y="10"/>
                      <a:pt x="46" y="23"/>
                    </a:cubicBezTo>
                    <a:cubicBezTo>
                      <a:pt x="46" y="36"/>
                      <a:pt x="36" y="46"/>
                      <a:pt x="23" y="46"/>
                    </a:cubicBezTo>
                    <a:close/>
                    <a:moveTo>
                      <a:pt x="23" y="6"/>
                    </a:moveTo>
                    <a:cubicBezTo>
                      <a:pt x="14" y="6"/>
                      <a:pt x="6" y="13"/>
                      <a:pt x="6" y="23"/>
                    </a:cubicBezTo>
                    <a:cubicBezTo>
                      <a:pt x="6" y="32"/>
                      <a:pt x="14" y="40"/>
                      <a:pt x="23" y="40"/>
                    </a:cubicBezTo>
                    <a:cubicBezTo>
                      <a:pt x="32" y="40"/>
                      <a:pt x="40" y="32"/>
                      <a:pt x="40" y="23"/>
                    </a:cubicBezTo>
                    <a:cubicBezTo>
                      <a:pt x="40" y="13"/>
                      <a:pt x="32" y="6"/>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6"/>
              <p:cNvSpPr>
                <a:spLocks/>
              </p:cNvSpPr>
              <p:nvPr/>
            </p:nvSpPr>
            <p:spPr bwMode="auto">
              <a:xfrm>
                <a:off x="4735513" y="4930775"/>
                <a:ext cx="177800" cy="88900"/>
              </a:xfrm>
              <a:custGeom>
                <a:avLst/>
                <a:gdLst>
                  <a:gd name="T0" fmla="*/ 68 w 68"/>
                  <a:gd name="T1" fmla="*/ 34 h 34"/>
                  <a:gd name="T2" fmla="*/ 62 w 68"/>
                  <a:gd name="T3" fmla="*/ 34 h 34"/>
                  <a:gd name="T4" fmla="*/ 34 w 68"/>
                  <a:gd name="T5" fmla="*/ 6 h 34"/>
                  <a:gd name="T6" fmla="*/ 6 w 68"/>
                  <a:gd name="T7" fmla="*/ 34 h 34"/>
                  <a:gd name="T8" fmla="*/ 0 w 68"/>
                  <a:gd name="T9" fmla="*/ 34 h 34"/>
                  <a:gd name="T10" fmla="*/ 34 w 68"/>
                  <a:gd name="T11" fmla="*/ 0 h 34"/>
                  <a:gd name="T12" fmla="*/ 68 w 68"/>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68" h="34">
                    <a:moveTo>
                      <a:pt x="68" y="34"/>
                    </a:moveTo>
                    <a:cubicBezTo>
                      <a:pt x="62" y="34"/>
                      <a:pt x="62" y="34"/>
                      <a:pt x="62" y="34"/>
                    </a:cubicBezTo>
                    <a:cubicBezTo>
                      <a:pt x="62" y="19"/>
                      <a:pt x="49" y="6"/>
                      <a:pt x="34" y="6"/>
                    </a:cubicBezTo>
                    <a:cubicBezTo>
                      <a:pt x="18" y="6"/>
                      <a:pt x="6" y="19"/>
                      <a:pt x="6" y="34"/>
                    </a:cubicBezTo>
                    <a:cubicBezTo>
                      <a:pt x="0" y="34"/>
                      <a:pt x="0" y="34"/>
                      <a:pt x="0" y="34"/>
                    </a:cubicBezTo>
                    <a:cubicBezTo>
                      <a:pt x="0" y="15"/>
                      <a:pt x="15" y="0"/>
                      <a:pt x="34" y="0"/>
                    </a:cubicBezTo>
                    <a:cubicBezTo>
                      <a:pt x="53" y="0"/>
                      <a:pt x="68" y="15"/>
                      <a:pt x="6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7"/>
              <p:cNvSpPr>
                <a:spLocks/>
              </p:cNvSpPr>
              <p:nvPr/>
            </p:nvSpPr>
            <p:spPr bwMode="auto">
              <a:xfrm>
                <a:off x="4902201" y="4765675"/>
                <a:ext cx="80963" cy="80963"/>
              </a:xfrm>
              <a:custGeom>
                <a:avLst/>
                <a:gdLst>
                  <a:gd name="T0" fmla="*/ 51 w 51"/>
                  <a:gd name="T1" fmla="*/ 51 h 51"/>
                  <a:gd name="T2" fmla="*/ 41 w 51"/>
                  <a:gd name="T3" fmla="*/ 51 h 51"/>
                  <a:gd name="T4" fmla="*/ 41 w 51"/>
                  <a:gd name="T5" fmla="*/ 10 h 51"/>
                  <a:gd name="T6" fmla="*/ 0 w 51"/>
                  <a:gd name="T7" fmla="*/ 10 h 51"/>
                  <a:gd name="T8" fmla="*/ 0 w 51"/>
                  <a:gd name="T9" fmla="*/ 0 h 51"/>
                  <a:gd name="T10" fmla="*/ 51 w 51"/>
                  <a:gd name="T11" fmla="*/ 0 h 51"/>
                  <a:gd name="T12" fmla="*/ 51 w 51"/>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51" y="51"/>
                    </a:moveTo>
                    <a:lnTo>
                      <a:pt x="41" y="51"/>
                    </a:lnTo>
                    <a:lnTo>
                      <a:pt x="41" y="10"/>
                    </a:lnTo>
                    <a:lnTo>
                      <a:pt x="0" y="10"/>
                    </a:lnTo>
                    <a:lnTo>
                      <a:pt x="0" y="0"/>
                    </a:lnTo>
                    <a:lnTo>
                      <a:pt x="51" y="0"/>
                    </a:lnTo>
                    <a:lnTo>
                      <a:pt x="51"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8"/>
              <p:cNvSpPr>
                <a:spLocks/>
              </p:cNvSpPr>
              <p:nvPr/>
            </p:nvSpPr>
            <p:spPr bwMode="auto">
              <a:xfrm>
                <a:off x="4902201" y="5005388"/>
                <a:ext cx="80963" cy="82550"/>
              </a:xfrm>
              <a:custGeom>
                <a:avLst/>
                <a:gdLst>
                  <a:gd name="T0" fmla="*/ 51 w 51"/>
                  <a:gd name="T1" fmla="*/ 52 h 52"/>
                  <a:gd name="T2" fmla="*/ 0 w 51"/>
                  <a:gd name="T3" fmla="*/ 52 h 52"/>
                  <a:gd name="T4" fmla="*/ 0 w 51"/>
                  <a:gd name="T5" fmla="*/ 42 h 52"/>
                  <a:gd name="T6" fmla="*/ 41 w 51"/>
                  <a:gd name="T7" fmla="*/ 42 h 52"/>
                  <a:gd name="T8" fmla="*/ 41 w 51"/>
                  <a:gd name="T9" fmla="*/ 0 h 52"/>
                  <a:gd name="T10" fmla="*/ 51 w 51"/>
                  <a:gd name="T11" fmla="*/ 0 h 52"/>
                  <a:gd name="T12" fmla="*/ 51 w 5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51" y="52"/>
                    </a:moveTo>
                    <a:lnTo>
                      <a:pt x="0" y="52"/>
                    </a:lnTo>
                    <a:lnTo>
                      <a:pt x="0" y="42"/>
                    </a:lnTo>
                    <a:lnTo>
                      <a:pt x="41" y="42"/>
                    </a:lnTo>
                    <a:lnTo>
                      <a:pt x="41" y="0"/>
                    </a:lnTo>
                    <a:lnTo>
                      <a:pt x="51" y="0"/>
                    </a:lnTo>
                    <a:lnTo>
                      <a:pt x="5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9"/>
              <p:cNvSpPr>
                <a:spLocks/>
              </p:cNvSpPr>
              <p:nvPr/>
            </p:nvSpPr>
            <p:spPr bwMode="auto">
              <a:xfrm>
                <a:off x="4665663" y="4765675"/>
                <a:ext cx="80963" cy="80963"/>
              </a:xfrm>
              <a:custGeom>
                <a:avLst/>
                <a:gdLst>
                  <a:gd name="T0" fmla="*/ 10 w 51"/>
                  <a:gd name="T1" fmla="*/ 51 h 51"/>
                  <a:gd name="T2" fmla="*/ 0 w 51"/>
                  <a:gd name="T3" fmla="*/ 51 h 51"/>
                  <a:gd name="T4" fmla="*/ 0 w 51"/>
                  <a:gd name="T5" fmla="*/ 0 h 51"/>
                  <a:gd name="T6" fmla="*/ 51 w 51"/>
                  <a:gd name="T7" fmla="*/ 0 h 51"/>
                  <a:gd name="T8" fmla="*/ 51 w 51"/>
                  <a:gd name="T9" fmla="*/ 10 h 51"/>
                  <a:gd name="T10" fmla="*/ 10 w 51"/>
                  <a:gd name="T11" fmla="*/ 10 h 51"/>
                  <a:gd name="T12" fmla="*/ 10 w 51"/>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10" y="51"/>
                    </a:moveTo>
                    <a:lnTo>
                      <a:pt x="0" y="51"/>
                    </a:lnTo>
                    <a:lnTo>
                      <a:pt x="0" y="0"/>
                    </a:lnTo>
                    <a:lnTo>
                      <a:pt x="51" y="0"/>
                    </a:lnTo>
                    <a:lnTo>
                      <a:pt x="51" y="10"/>
                    </a:lnTo>
                    <a:lnTo>
                      <a:pt x="10" y="10"/>
                    </a:lnTo>
                    <a:lnTo>
                      <a:pt x="1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10"/>
              <p:cNvSpPr>
                <a:spLocks/>
              </p:cNvSpPr>
              <p:nvPr/>
            </p:nvSpPr>
            <p:spPr bwMode="auto">
              <a:xfrm>
                <a:off x="4665663" y="5005388"/>
                <a:ext cx="80963" cy="82550"/>
              </a:xfrm>
              <a:custGeom>
                <a:avLst/>
                <a:gdLst>
                  <a:gd name="T0" fmla="*/ 51 w 51"/>
                  <a:gd name="T1" fmla="*/ 52 h 52"/>
                  <a:gd name="T2" fmla="*/ 0 w 51"/>
                  <a:gd name="T3" fmla="*/ 52 h 52"/>
                  <a:gd name="T4" fmla="*/ 0 w 51"/>
                  <a:gd name="T5" fmla="*/ 0 h 52"/>
                  <a:gd name="T6" fmla="*/ 10 w 51"/>
                  <a:gd name="T7" fmla="*/ 0 h 52"/>
                  <a:gd name="T8" fmla="*/ 10 w 51"/>
                  <a:gd name="T9" fmla="*/ 42 h 52"/>
                  <a:gd name="T10" fmla="*/ 51 w 51"/>
                  <a:gd name="T11" fmla="*/ 42 h 52"/>
                  <a:gd name="T12" fmla="*/ 51 w 5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1" h="52">
                    <a:moveTo>
                      <a:pt x="51" y="52"/>
                    </a:moveTo>
                    <a:lnTo>
                      <a:pt x="0" y="52"/>
                    </a:lnTo>
                    <a:lnTo>
                      <a:pt x="0" y="0"/>
                    </a:lnTo>
                    <a:lnTo>
                      <a:pt x="10" y="0"/>
                    </a:lnTo>
                    <a:lnTo>
                      <a:pt x="10" y="42"/>
                    </a:lnTo>
                    <a:lnTo>
                      <a:pt x="51" y="42"/>
                    </a:lnTo>
                    <a:lnTo>
                      <a:pt x="5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49" name="Group 48"/>
          <p:cNvGrpSpPr/>
          <p:nvPr/>
        </p:nvGrpSpPr>
        <p:grpSpPr>
          <a:xfrm>
            <a:off x="7386025" y="4811318"/>
            <a:ext cx="758193" cy="758193"/>
            <a:chOff x="5868807" y="1519796"/>
            <a:chExt cx="773506" cy="773506"/>
          </a:xfrm>
        </p:grpSpPr>
        <p:sp>
          <p:nvSpPr>
            <p:cNvPr id="50" name="Oval 49"/>
            <p:cNvSpPr/>
            <p:nvPr/>
          </p:nvSpPr>
          <p:spPr bwMode="auto">
            <a:xfrm>
              <a:off x="5868807" y="1519796"/>
              <a:ext cx="773506" cy="773506"/>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marL="0" marR="0" lvl="0" indent="0" algn="ctr" defTabSz="1096503" rtl="0" eaLnBrk="1" fontAlgn="base" latinLnBrk="0" hangingPunct="1">
                <a:lnSpc>
                  <a:spcPct val="90000"/>
                </a:lnSpc>
                <a:spcBef>
                  <a:spcPct val="0"/>
                </a:spcBef>
                <a:spcAft>
                  <a:spcPct val="0"/>
                </a:spcAft>
                <a:buClrTx/>
                <a:buSzTx/>
                <a:buFontTx/>
                <a:buNone/>
                <a:tabLst/>
                <a:defRPr/>
              </a:pPr>
              <a:endParaRPr kumimoji="0" lang="en-US" sz="28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6061379" y="1718176"/>
              <a:ext cx="396225" cy="380986"/>
              <a:chOff x="6076950" y="2319338"/>
              <a:chExt cx="330200" cy="317500"/>
            </a:xfrm>
            <a:solidFill>
              <a:schemeClr val="bg1"/>
            </a:solidFill>
          </p:grpSpPr>
          <p:sp>
            <p:nvSpPr>
              <p:cNvPr id="53" name="Freeform 20"/>
              <p:cNvSpPr>
                <a:spLocks/>
              </p:cNvSpPr>
              <p:nvPr/>
            </p:nvSpPr>
            <p:spPr bwMode="auto">
              <a:xfrm>
                <a:off x="6086475" y="2319338"/>
                <a:ext cx="320675" cy="317500"/>
              </a:xfrm>
              <a:custGeom>
                <a:avLst/>
                <a:gdLst>
                  <a:gd name="T0" fmla="*/ 65 w 131"/>
                  <a:gd name="T1" fmla="*/ 131 h 131"/>
                  <a:gd name="T2" fmla="*/ 26 w 131"/>
                  <a:gd name="T3" fmla="*/ 118 h 131"/>
                  <a:gd name="T4" fmla="*/ 30 w 131"/>
                  <a:gd name="T5" fmla="*/ 113 h 131"/>
                  <a:gd name="T6" fmla="*/ 65 w 131"/>
                  <a:gd name="T7" fmla="*/ 125 h 131"/>
                  <a:gd name="T8" fmla="*/ 125 w 131"/>
                  <a:gd name="T9" fmla="*/ 65 h 131"/>
                  <a:gd name="T10" fmla="*/ 65 w 131"/>
                  <a:gd name="T11" fmla="*/ 6 h 131"/>
                  <a:gd name="T12" fmla="*/ 6 w 131"/>
                  <a:gd name="T13" fmla="*/ 65 h 131"/>
                  <a:gd name="T14" fmla="*/ 12 w 131"/>
                  <a:gd name="T15" fmla="*/ 91 h 131"/>
                  <a:gd name="T16" fmla="*/ 7 w 131"/>
                  <a:gd name="T17" fmla="*/ 94 h 131"/>
                  <a:gd name="T18" fmla="*/ 0 w 131"/>
                  <a:gd name="T19" fmla="*/ 65 h 131"/>
                  <a:gd name="T20" fmla="*/ 65 w 131"/>
                  <a:gd name="T21" fmla="*/ 0 h 131"/>
                  <a:gd name="T22" fmla="*/ 131 w 131"/>
                  <a:gd name="T23" fmla="*/ 65 h 131"/>
                  <a:gd name="T24" fmla="*/ 65 w 131"/>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31">
                    <a:moveTo>
                      <a:pt x="65" y="131"/>
                    </a:moveTo>
                    <a:cubicBezTo>
                      <a:pt x="51" y="131"/>
                      <a:pt x="38" y="126"/>
                      <a:pt x="26" y="118"/>
                    </a:cubicBezTo>
                    <a:cubicBezTo>
                      <a:pt x="30" y="113"/>
                      <a:pt x="30" y="113"/>
                      <a:pt x="30" y="113"/>
                    </a:cubicBezTo>
                    <a:cubicBezTo>
                      <a:pt x="40" y="121"/>
                      <a:pt x="52" y="125"/>
                      <a:pt x="65" y="125"/>
                    </a:cubicBezTo>
                    <a:cubicBezTo>
                      <a:pt x="98" y="125"/>
                      <a:pt x="125" y="98"/>
                      <a:pt x="125" y="65"/>
                    </a:cubicBezTo>
                    <a:cubicBezTo>
                      <a:pt x="125" y="33"/>
                      <a:pt x="98" y="6"/>
                      <a:pt x="65" y="6"/>
                    </a:cubicBezTo>
                    <a:cubicBezTo>
                      <a:pt x="33" y="6"/>
                      <a:pt x="6" y="33"/>
                      <a:pt x="6" y="65"/>
                    </a:cubicBezTo>
                    <a:cubicBezTo>
                      <a:pt x="6" y="74"/>
                      <a:pt x="8" y="83"/>
                      <a:pt x="12" y="91"/>
                    </a:cubicBezTo>
                    <a:cubicBezTo>
                      <a:pt x="7" y="94"/>
                      <a:pt x="7" y="94"/>
                      <a:pt x="7" y="94"/>
                    </a:cubicBezTo>
                    <a:cubicBezTo>
                      <a:pt x="2" y="85"/>
                      <a:pt x="0" y="75"/>
                      <a:pt x="0" y="65"/>
                    </a:cubicBezTo>
                    <a:cubicBezTo>
                      <a:pt x="0" y="30"/>
                      <a:pt x="29" y="0"/>
                      <a:pt x="65" y="0"/>
                    </a:cubicBezTo>
                    <a:cubicBezTo>
                      <a:pt x="101" y="0"/>
                      <a:pt x="131" y="30"/>
                      <a:pt x="131" y="65"/>
                    </a:cubicBezTo>
                    <a:cubicBezTo>
                      <a:pt x="131" y="101"/>
                      <a:pt x="101" y="131"/>
                      <a:pt x="65"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Freeform 21"/>
              <p:cNvSpPr>
                <a:spLocks/>
              </p:cNvSpPr>
              <p:nvPr/>
            </p:nvSpPr>
            <p:spPr bwMode="auto">
              <a:xfrm>
                <a:off x="6235700" y="2357438"/>
                <a:ext cx="92075" cy="193675"/>
              </a:xfrm>
              <a:custGeom>
                <a:avLst/>
                <a:gdLst>
                  <a:gd name="T0" fmla="*/ 52 w 58"/>
                  <a:gd name="T1" fmla="*/ 122 h 122"/>
                  <a:gd name="T2" fmla="*/ 0 w 58"/>
                  <a:gd name="T3" fmla="*/ 80 h 122"/>
                  <a:gd name="T4" fmla="*/ 0 w 58"/>
                  <a:gd name="T5" fmla="*/ 0 h 122"/>
                  <a:gd name="T6" fmla="*/ 9 w 58"/>
                  <a:gd name="T7" fmla="*/ 0 h 122"/>
                  <a:gd name="T8" fmla="*/ 9 w 58"/>
                  <a:gd name="T9" fmla="*/ 75 h 122"/>
                  <a:gd name="T10" fmla="*/ 58 w 58"/>
                  <a:gd name="T11" fmla="*/ 115 h 122"/>
                  <a:gd name="T12" fmla="*/ 52 w 58"/>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58" h="122">
                    <a:moveTo>
                      <a:pt x="52" y="122"/>
                    </a:moveTo>
                    <a:lnTo>
                      <a:pt x="0" y="80"/>
                    </a:lnTo>
                    <a:lnTo>
                      <a:pt x="0" y="0"/>
                    </a:lnTo>
                    <a:lnTo>
                      <a:pt x="9" y="0"/>
                    </a:lnTo>
                    <a:lnTo>
                      <a:pt x="9" y="75"/>
                    </a:lnTo>
                    <a:lnTo>
                      <a:pt x="58" y="115"/>
                    </a:lnTo>
                    <a:lnTo>
                      <a:pt x="52"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Freeform 22"/>
              <p:cNvSpPr>
                <a:spLocks/>
              </p:cNvSpPr>
              <p:nvPr/>
            </p:nvSpPr>
            <p:spPr bwMode="auto">
              <a:xfrm>
                <a:off x="6076950" y="2509838"/>
                <a:ext cx="52388" cy="47625"/>
              </a:xfrm>
              <a:custGeom>
                <a:avLst/>
                <a:gdLst>
                  <a:gd name="T0" fmla="*/ 27 w 33"/>
                  <a:gd name="T1" fmla="*/ 30 h 30"/>
                  <a:gd name="T2" fmla="*/ 0 w 33"/>
                  <a:gd name="T3" fmla="*/ 23 h 30"/>
                  <a:gd name="T4" fmla="*/ 1 w 33"/>
                  <a:gd name="T5" fmla="*/ 16 h 30"/>
                  <a:gd name="T6" fmla="*/ 20 w 33"/>
                  <a:gd name="T7" fmla="*/ 19 h 30"/>
                  <a:gd name="T8" fmla="*/ 26 w 33"/>
                  <a:gd name="T9" fmla="*/ 0 h 30"/>
                  <a:gd name="T10" fmla="*/ 33 w 33"/>
                  <a:gd name="T11" fmla="*/ 4 h 30"/>
                  <a:gd name="T12" fmla="*/ 27 w 33"/>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3" h="30">
                    <a:moveTo>
                      <a:pt x="27" y="30"/>
                    </a:moveTo>
                    <a:lnTo>
                      <a:pt x="0" y="23"/>
                    </a:lnTo>
                    <a:lnTo>
                      <a:pt x="1" y="16"/>
                    </a:lnTo>
                    <a:lnTo>
                      <a:pt x="20" y="19"/>
                    </a:lnTo>
                    <a:lnTo>
                      <a:pt x="26" y="0"/>
                    </a:lnTo>
                    <a:lnTo>
                      <a:pt x="33" y="4"/>
                    </a:lnTo>
                    <a:lnTo>
                      <a:pt x="2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57" name="Group 56"/>
          <p:cNvGrpSpPr/>
          <p:nvPr/>
        </p:nvGrpSpPr>
        <p:grpSpPr>
          <a:xfrm>
            <a:off x="4054974" y="4811318"/>
            <a:ext cx="758193" cy="758193"/>
            <a:chOff x="7567971" y="4455967"/>
            <a:chExt cx="773506" cy="773506"/>
          </a:xfrm>
        </p:grpSpPr>
        <p:sp>
          <p:nvSpPr>
            <p:cNvPr id="58" name="Oval 57"/>
            <p:cNvSpPr/>
            <p:nvPr/>
          </p:nvSpPr>
          <p:spPr bwMode="auto">
            <a:xfrm>
              <a:off x="7567971" y="4455967"/>
              <a:ext cx="773506" cy="773506"/>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marL="0" marR="0" lvl="0" indent="0" algn="ctr" defTabSz="1096503" rtl="0" eaLnBrk="1" fontAlgn="base" latinLnBrk="0" hangingPunct="1">
                <a:lnSpc>
                  <a:spcPct val="90000"/>
                </a:lnSpc>
                <a:spcBef>
                  <a:spcPct val="0"/>
                </a:spcBef>
                <a:spcAft>
                  <a:spcPct val="0"/>
                </a:spcAft>
                <a:buClrTx/>
                <a:buSzTx/>
                <a:buFontTx/>
                <a:buNone/>
                <a:tabLst/>
                <a:defRPr/>
              </a:pPr>
              <a:endParaRPr kumimoji="0" lang="en-US" sz="28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p:cNvGrpSpPr/>
            <p:nvPr/>
          </p:nvGrpSpPr>
          <p:grpSpPr>
            <a:xfrm>
              <a:off x="7670890" y="4678435"/>
              <a:ext cx="567669" cy="329552"/>
              <a:chOff x="7419975" y="4786313"/>
              <a:chExt cx="473075" cy="274637"/>
            </a:xfrm>
            <a:solidFill>
              <a:schemeClr val="bg1"/>
            </a:solidFill>
          </p:grpSpPr>
          <p:sp>
            <p:nvSpPr>
              <p:cNvPr id="60" name="Freeform 14"/>
              <p:cNvSpPr>
                <a:spLocks/>
              </p:cNvSpPr>
              <p:nvPr/>
            </p:nvSpPr>
            <p:spPr bwMode="auto">
              <a:xfrm>
                <a:off x="7419975" y="4786313"/>
                <a:ext cx="473075" cy="252412"/>
              </a:xfrm>
              <a:custGeom>
                <a:avLst/>
                <a:gdLst>
                  <a:gd name="T0" fmla="*/ 154 w 193"/>
                  <a:gd name="T1" fmla="*/ 103 h 103"/>
                  <a:gd name="T2" fmla="*/ 114 w 193"/>
                  <a:gd name="T3" fmla="*/ 103 h 103"/>
                  <a:gd name="T4" fmla="*/ 114 w 193"/>
                  <a:gd name="T5" fmla="*/ 97 h 103"/>
                  <a:gd name="T6" fmla="*/ 154 w 193"/>
                  <a:gd name="T7" fmla="*/ 97 h 103"/>
                  <a:gd name="T8" fmla="*/ 187 w 193"/>
                  <a:gd name="T9" fmla="*/ 64 h 103"/>
                  <a:gd name="T10" fmla="*/ 154 w 193"/>
                  <a:gd name="T11" fmla="*/ 31 h 103"/>
                  <a:gd name="T12" fmla="*/ 131 w 193"/>
                  <a:gd name="T13" fmla="*/ 41 h 103"/>
                  <a:gd name="T14" fmla="*/ 127 w 193"/>
                  <a:gd name="T15" fmla="*/ 45 h 103"/>
                  <a:gd name="T16" fmla="*/ 124 w 193"/>
                  <a:gd name="T17" fmla="*/ 33 h 103"/>
                  <a:gd name="T18" fmla="*/ 82 w 193"/>
                  <a:gd name="T19" fmla="*/ 6 h 103"/>
                  <a:gd name="T20" fmla="*/ 37 w 193"/>
                  <a:gd name="T21" fmla="*/ 42 h 103"/>
                  <a:gd name="T22" fmla="*/ 36 w 193"/>
                  <a:gd name="T23" fmla="*/ 51 h 103"/>
                  <a:gd name="T24" fmla="*/ 29 w 193"/>
                  <a:gd name="T25" fmla="*/ 50 h 103"/>
                  <a:gd name="T26" fmla="*/ 6 w 193"/>
                  <a:gd name="T27" fmla="*/ 73 h 103"/>
                  <a:gd name="T28" fmla="*/ 24 w 193"/>
                  <a:gd name="T29" fmla="*/ 96 h 103"/>
                  <a:gd name="T30" fmla="*/ 29 w 193"/>
                  <a:gd name="T31" fmla="*/ 97 h 103"/>
                  <a:gd name="T32" fmla="*/ 78 w 193"/>
                  <a:gd name="T33" fmla="*/ 97 h 103"/>
                  <a:gd name="T34" fmla="*/ 78 w 193"/>
                  <a:gd name="T35" fmla="*/ 103 h 103"/>
                  <a:gd name="T36" fmla="*/ 28 w 193"/>
                  <a:gd name="T37" fmla="*/ 102 h 103"/>
                  <a:gd name="T38" fmla="*/ 23 w 193"/>
                  <a:gd name="T39" fmla="*/ 102 h 103"/>
                  <a:gd name="T40" fmla="*/ 0 w 193"/>
                  <a:gd name="T41" fmla="*/ 73 h 103"/>
                  <a:gd name="T42" fmla="*/ 29 w 193"/>
                  <a:gd name="T43" fmla="*/ 44 h 103"/>
                  <a:gd name="T44" fmla="*/ 31 w 193"/>
                  <a:gd name="T45" fmla="*/ 44 h 103"/>
                  <a:gd name="T46" fmla="*/ 31 w 193"/>
                  <a:gd name="T47" fmla="*/ 41 h 103"/>
                  <a:gd name="T48" fmla="*/ 82 w 193"/>
                  <a:gd name="T49" fmla="*/ 0 h 103"/>
                  <a:gd name="T50" fmla="*/ 129 w 193"/>
                  <a:gd name="T51" fmla="*/ 31 h 103"/>
                  <a:gd name="T52" fmla="*/ 130 w 193"/>
                  <a:gd name="T53" fmla="*/ 34 h 103"/>
                  <a:gd name="T54" fmla="*/ 154 w 193"/>
                  <a:gd name="T55" fmla="*/ 25 h 103"/>
                  <a:gd name="T56" fmla="*/ 193 w 193"/>
                  <a:gd name="T57" fmla="*/ 64 h 103"/>
                  <a:gd name="T58" fmla="*/ 154 w 193"/>
                  <a:gd name="T5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3" h="103">
                    <a:moveTo>
                      <a:pt x="154" y="103"/>
                    </a:moveTo>
                    <a:cubicBezTo>
                      <a:pt x="114" y="103"/>
                      <a:pt x="114" y="103"/>
                      <a:pt x="114" y="103"/>
                    </a:cubicBezTo>
                    <a:cubicBezTo>
                      <a:pt x="114" y="97"/>
                      <a:pt x="114" y="97"/>
                      <a:pt x="114" y="97"/>
                    </a:cubicBezTo>
                    <a:cubicBezTo>
                      <a:pt x="154" y="97"/>
                      <a:pt x="154" y="97"/>
                      <a:pt x="154" y="97"/>
                    </a:cubicBezTo>
                    <a:cubicBezTo>
                      <a:pt x="173" y="97"/>
                      <a:pt x="187" y="82"/>
                      <a:pt x="187" y="64"/>
                    </a:cubicBezTo>
                    <a:cubicBezTo>
                      <a:pt x="187" y="46"/>
                      <a:pt x="173" y="31"/>
                      <a:pt x="154" y="31"/>
                    </a:cubicBezTo>
                    <a:cubicBezTo>
                      <a:pt x="146" y="31"/>
                      <a:pt x="137" y="34"/>
                      <a:pt x="131" y="41"/>
                    </a:cubicBezTo>
                    <a:cubicBezTo>
                      <a:pt x="127" y="45"/>
                      <a:pt x="127" y="45"/>
                      <a:pt x="127" y="45"/>
                    </a:cubicBezTo>
                    <a:cubicBezTo>
                      <a:pt x="124" y="33"/>
                      <a:pt x="124" y="33"/>
                      <a:pt x="124" y="33"/>
                    </a:cubicBezTo>
                    <a:cubicBezTo>
                      <a:pt x="117" y="16"/>
                      <a:pt x="100" y="6"/>
                      <a:pt x="82" y="6"/>
                    </a:cubicBezTo>
                    <a:cubicBezTo>
                      <a:pt x="60" y="6"/>
                      <a:pt x="42" y="21"/>
                      <a:pt x="37" y="42"/>
                    </a:cubicBezTo>
                    <a:cubicBezTo>
                      <a:pt x="36" y="51"/>
                      <a:pt x="36" y="51"/>
                      <a:pt x="36" y="51"/>
                    </a:cubicBezTo>
                    <a:cubicBezTo>
                      <a:pt x="29" y="50"/>
                      <a:pt x="29" y="50"/>
                      <a:pt x="29" y="50"/>
                    </a:cubicBezTo>
                    <a:cubicBezTo>
                      <a:pt x="16" y="50"/>
                      <a:pt x="6" y="61"/>
                      <a:pt x="6" y="73"/>
                    </a:cubicBezTo>
                    <a:cubicBezTo>
                      <a:pt x="6" y="84"/>
                      <a:pt x="13" y="94"/>
                      <a:pt x="24" y="96"/>
                    </a:cubicBezTo>
                    <a:cubicBezTo>
                      <a:pt x="29" y="97"/>
                      <a:pt x="29" y="97"/>
                      <a:pt x="29" y="97"/>
                    </a:cubicBezTo>
                    <a:cubicBezTo>
                      <a:pt x="78" y="97"/>
                      <a:pt x="78" y="97"/>
                      <a:pt x="78" y="97"/>
                    </a:cubicBezTo>
                    <a:cubicBezTo>
                      <a:pt x="78" y="103"/>
                      <a:pt x="78" y="103"/>
                      <a:pt x="78" y="103"/>
                    </a:cubicBezTo>
                    <a:cubicBezTo>
                      <a:pt x="28" y="102"/>
                      <a:pt x="28" y="102"/>
                      <a:pt x="28" y="102"/>
                    </a:cubicBezTo>
                    <a:cubicBezTo>
                      <a:pt x="23" y="102"/>
                      <a:pt x="23" y="102"/>
                      <a:pt x="23" y="102"/>
                    </a:cubicBezTo>
                    <a:cubicBezTo>
                      <a:pt x="9" y="99"/>
                      <a:pt x="0" y="87"/>
                      <a:pt x="0" y="73"/>
                    </a:cubicBezTo>
                    <a:cubicBezTo>
                      <a:pt x="0" y="57"/>
                      <a:pt x="13" y="44"/>
                      <a:pt x="29" y="44"/>
                    </a:cubicBezTo>
                    <a:cubicBezTo>
                      <a:pt x="31" y="44"/>
                      <a:pt x="31" y="44"/>
                      <a:pt x="31" y="44"/>
                    </a:cubicBezTo>
                    <a:cubicBezTo>
                      <a:pt x="31" y="41"/>
                      <a:pt x="31" y="41"/>
                      <a:pt x="31" y="41"/>
                    </a:cubicBezTo>
                    <a:cubicBezTo>
                      <a:pt x="36" y="17"/>
                      <a:pt x="57" y="0"/>
                      <a:pt x="82" y="0"/>
                    </a:cubicBezTo>
                    <a:cubicBezTo>
                      <a:pt x="103" y="0"/>
                      <a:pt x="121" y="12"/>
                      <a:pt x="129" y="31"/>
                    </a:cubicBezTo>
                    <a:cubicBezTo>
                      <a:pt x="130" y="34"/>
                      <a:pt x="130" y="34"/>
                      <a:pt x="130" y="34"/>
                    </a:cubicBezTo>
                    <a:cubicBezTo>
                      <a:pt x="137" y="28"/>
                      <a:pt x="146" y="25"/>
                      <a:pt x="154" y="25"/>
                    </a:cubicBezTo>
                    <a:cubicBezTo>
                      <a:pt x="176" y="25"/>
                      <a:pt x="193" y="42"/>
                      <a:pt x="193" y="64"/>
                    </a:cubicBezTo>
                    <a:cubicBezTo>
                      <a:pt x="193" y="85"/>
                      <a:pt x="176" y="103"/>
                      <a:pt x="15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15"/>
              <p:cNvSpPr>
                <a:spLocks/>
              </p:cNvSpPr>
              <p:nvPr/>
            </p:nvSpPr>
            <p:spPr bwMode="auto">
              <a:xfrm>
                <a:off x="7578725" y="4997450"/>
                <a:ext cx="41275" cy="63500"/>
              </a:xfrm>
              <a:custGeom>
                <a:avLst/>
                <a:gdLst>
                  <a:gd name="T0" fmla="*/ 8 w 26"/>
                  <a:gd name="T1" fmla="*/ 40 h 40"/>
                  <a:gd name="T2" fmla="*/ 0 w 26"/>
                  <a:gd name="T3" fmla="*/ 34 h 40"/>
                  <a:gd name="T4" fmla="*/ 13 w 26"/>
                  <a:gd name="T5" fmla="*/ 20 h 40"/>
                  <a:gd name="T6" fmla="*/ 0 w 26"/>
                  <a:gd name="T7" fmla="*/ 8 h 40"/>
                  <a:gd name="T8" fmla="*/ 8 w 26"/>
                  <a:gd name="T9" fmla="*/ 0 h 40"/>
                  <a:gd name="T10" fmla="*/ 26 w 26"/>
                  <a:gd name="T11" fmla="*/ 20 h 40"/>
                  <a:gd name="T12" fmla="*/ 8 w 2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6" h="40">
                    <a:moveTo>
                      <a:pt x="8" y="40"/>
                    </a:moveTo>
                    <a:lnTo>
                      <a:pt x="0" y="34"/>
                    </a:lnTo>
                    <a:lnTo>
                      <a:pt x="13" y="20"/>
                    </a:lnTo>
                    <a:lnTo>
                      <a:pt x="0" y="8"/>
                    </a:lnTo>
                    <a:lnTo>
                      <a:pt x="8" y="0"/>
                    </a:lnTo>
                    <a:lnTo>
                      <a:pt x="26" y="20"/>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Freeform 16"/>
              <p:cNvSpPr>
                <a:spLocks/>
              </p:cNvSpPr>
              <p:nvPr/>
            </p:nvSpPr>
            <p:spPr bwMode="auto">
              <a:xfrm>
                <a:off x="7681913" y="4997450"/>
                <a:ext cx="41275" cy="63500"/>
              </a:xfrm>
              <a:custGeom>
                <a:avLst/>
                <a:gdLst>
                  <a:gd name="T0" fmla="*/ 19 w 26"/>
                  <a:gd name="T1" fmla="*/ 40 h 40"/>
                  <a:gd name="T2" fmla="*/ 0 w 26"/>
                  <a:gd name="T3" fmla="*/ 20 h 40"/>
                  <a:gd name="T4" fmla="*/ 19 w 26"/>
                  <a:gd name="T5" fmla="*/ 0 h 40"/>
                  <a:gd name="T6" fmla="*/ 26 w 26"/>
                  <a:gd name="T7" fmla="*/ 8 h 40"/>
                  <a:gd name="T8" fmla="*/ 12 w 26"/>
                  <a:gd name="T9" fmla="*/ 20 h 40"/>
                  <a:gd name="T10" fmla="*/ 26 w 26"/>
                  <a:gd name="T11" fmla="*/ 34 h 40"/>
                  <a:gd name="T12" fmla="*/ 19 w 2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6" h="40">
                    <a:moveTo>
                      <a:pt x="19" y="40"/>
                    </a:moveTo>
                    <a:lnTo>
                      <a:pt x="0" y="20"/>
                    </a:lnTo>
                    <a:lnTo>
                      <a:pt x="19" y="0"/>
                    </a:lnTo>
                    <a:lnTo>
                      <a:pt x="26" y="8"/>
                    </a:lnTo>
                    <a:lnTo>
                      <a:pt x="12" y="20"/>
                    </a:lnTo>
                    <a:lnTo>
                      <a:pt x="26" y="34"/>
                    </a:lnTo>
                    <a:lnTo>
                      <a:pt x="1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1" tIns="53777" rIns="107551" bIns="53777" numCol="1" anchor="t" anchorCtr="0" compatLnSpc="1">
                <a:prstTxWarp prst="textNoShape">
                  <a:avLst/>
                </a:prstTxWarp>
              </a:bodyPr>
              <a:lstStyle/>
              <a:p>
                <a:pPr marL="0" marR="0" lvl="0" indent="0" algn="l" defTabSz="1075458" rtl="0" eaLnBrk="1" fontAlgn="auto" latinLnBrk="0" hangingPunct="1">
                  <a:lnSpc>
                    <a:spcPct val="100000"/>
                  </a:lnSpc>
                  <a:spcBef>
                    <a:spcPts val="0"/>
                  </a:spcBef>
                  <a:spcAft>
                    <a:spcPts val="0"/>
                  </a:spcAft>
                  <a:buClrTx/>
                  <a:buSzTx/>
                  <a:buFontTx/>
                  <a:buNone/>
                  <a:tabLst/>
                  <a:defRPr/>
                </a:pPr>
                <a:endParaRPr kumimoji="0" lang="en-US" sz="211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2" name="TextBox 1"/>
          <p:cNvSpPr txBox="1"/>
          <p:nvPr/>
        </p:nvSpPr>
        <p:spPr>
          <a:xfrm>
            <a:off x="2205986" y="226539"/>
            <a:ext cx="7584533" cy="941261"/>
          </a:xfrm>
          <a:prstGeom prst="rect">
            <a:avLst/>
          </a:prstGeom>
          <a:noFill/>
        </p:spPr>
        <p:txBody>
          <a:bodyPr wrap="square" lIns="179285" tIns="143428" rIns="179285" bIns="143428" rtlCol="0">
            <a:spAutoFit/>
          </a:bodyPr>
          <a:lstStyle/>
          <a:p>
            <a:pPr marL="0" marR="0" lvl="0" indent="0" algn="ctr" defTabSz="448193" rtl="0" eaLnBrk="1" fontAlgn="auto" latinLnBrk="0" hangingPunct="1">
              <a:lnSpc>
                <a:spcPct val="90000"/>
              </a:lnSpc>
              <a:spcBef>
                <a:spcPts val="0"/>
              </a:spcBef>
              <a:spcAft>
                <a:spcPts val="588"/>
              </a:spcAft>
              <a:buClrTx/>
              <a:buSzTx/>
              <a:buFontTx/>
              <a:buNone/>
              <a:tabLst/>
              <a:defRPr/>
            </a:pPr>
            <a:r>
              <a:rPr kumimoji="0" lang="en-US" sz="4704" b="0" i="0" u="none" strike="noStrike" kern="1200" cap="none" spc="-98" normalizeH="0" baseline="0" noProof="0" dirty="0">
                <a:ln w="3175">
                  <a:noFill/>
                </a:ln>
                <a:gradFill>
                  <a:gsLst>
                    <a:gs pos="5000">
                      <a:srgbClr val="505050"/>
                    </a:gs>
                    <a:gs pos="100000">
                      <a:srgbClr val="505050"/>
                    </a:gs>
                  </a:gsLst>
                  <a:lin ang="5400000" scaled="1"/>
                </a:gradFill>
                <a:effectLst/>
                <a:uLnTx/>
                <a:uFillTx/>
                <a:latin typeface="Segoe UI Light"/>
                <a:ea typeface="+mn-ea"/>
                <a:cs typeface="Segoe UI" pitchFamily="34" charset="0"/>
              </a:rPr>
              <a:t>Microsoft’s Ambitions</a:t>
            </a:r>
          </a:p>
        </p:txBody>
      </p:sp>
      <p:sp>
        <p:nvSpPr>
          <p:cNvPr id="3" name="Circle: Hollow 2">
            <a:extLst>
              <a:ext uri="{FF2B5EF4-FFF2-40B4-BE49-F238E27FC236}">
                <a16:creationId xmlns:a16="http://schemas.microsoft.com/office/drawing/2014/main" id="{237EDDE5-A1AE-4F40-B8FB-95ABB2CB749A}"/>
              </a:ext>
            </a:extLst>
          </p:cNvPr>
          <p:cNvSpPr/>
          <p:nvPr/>
        </p:nvSpPr>
        <p:spPr bwMode="auto">
          <a:xfrm>
            <a:off x="5491117" y="3564875"/>
            <a:ext cx="1230150" cy="122380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91299E45-B7EE-47B1-A4FE-91EDC949735F}"/>
              </a:ext>
            </a:extLst>
          </p:cNvPr>
          <p:cNvCxnSpPr>
            <a:stCxn id="41" idx="4"/>
          </p:cNvCxnSpPr>
          <p:nvPr/>
        </p:nvCxnSpPr>
        <p:spPr>
          <a:xfrm flipH="1">
            <a:off x="6096001" y="2695128"/>
            <a:ext cx="5426" cy="869747"/>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149844A-BA5E-44A4-932C-F3D9BADC1F7C}"/>
              </a:ext>
            </a:extLst>
          </p:cNvPr>
          <p:cNvCxnSpPr>
            <a:cxnSpLocks/>
          </p:cNvCxnSpPr>
          <p:nvPr/>
        </p:nvCxnSpPr>
        <p:spPr>
          <a:xfrm flipH="1">
            <a:off x="4739489" y="4443433"/>
            <a:ext cx="862364" cy="585949"/>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5D38681-4FBB-48A8-A3AF-C96D7D55CC4F}"/>
              </a:ext>
            </a:extLst>
          </p:cNvPr>
          <p:cNvCxnSpPr>
            <a:cxnSpLocks/>
            <a:stCxn id="50" idx="1"/>
          </p:cNvCxnSpPr>
          <p:nvPr/>
        </p:nvCxnSpPr>
        <p:spPr>
          <a:xfrm flipH="1" flipV="1">
            <a:off x="6662881" y="4443432"/>
            <a:ext cx="834179" cy="478921"/>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904B60-808C-4C18-84A1-FB8D97BC6CB7}"/>
              </a:ext>
            </a:extLst>
          </p:cNvPr>
          <p:cNvSpPr txBox="1"/>
          <p:nvPr/>
        </p:nvSpPr>
        <p:spPr>
          <a:xfrm>
            <a:off x="5114269" y="4733492"/>
            <a:ext cx="2011548" cy="53091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7" b="0" i="0" u="none" strike="noStrike" kern="0" cap="none" spc="49" normalizeH="0" baseline="0" noProof="0" dirty="0">
                <a:ln w="3175">
                  <a:noFill/>
                </a:ln>
                <a:gradFill>
                  <a:gsLst>
                    <a:gs pos="17424">
                      <a:srgbClr val="0078D7"/>
                    </a:gs>
                    <a:gs pos="61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Democratize </a:t>
            </a:r>
            <a:r>
              <a:rPr kumimoji="0" lang="en-US" sz="1567" b="0" i="0" u="none" strike="noStrike" kern="0" cap="none" spc="49" normalizeH="0" baseline="0" noProof="0" dirty="0">
                <a:ln w="3175">
                  <a:noFill/>
                </a:ln>
                <a:gradFill>
                  <a:gsLst>
                    <a:gs pos="62963">
                      <a:srgbClr val="FFFFFF">
                        <a:lumMod val="50000"/>
                      </a:srgbClr>
                    </a:gs>
                    <a:gs pos="83000">
                      <a:srgbClr val="FFFFFF">
                        <a:lumMod val="50000"/>
                      </a:srgbClr>
                    </a:gs>
                  </a:gsLst>
                  <a:lin ang="5400000" scaled="1"/>
                </a:gradFill>
                <a:effectLst/>
                <a:uLnTx/>
                <a:uFillTx/>
                <a:latin typeface="Segoe UI" panose="020B0502040204020203" pitchFamily="34" charset="0"/>
                <a:ea typeface="+mn-ea"/>
                <a:cs typeface="Segoe UI" panose="020B0502040204020203" pitchFamily="34" charset="0"/>
              </a:rPr>
              <a:t>AI</a:t>
            </a:r>
          </a:p>
        </p:txBody>
      </p:sp>
    </p:spTree>
    <p:extLst>
      <p:ext uri="{BB962C8B-B14F-4D97-AF65-F5344CB8AC3E}">
        <p14:creationId xmlns:p14="http://schemas.microsoft.com/office/powerpoint/2010/main" val="330139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1" presetClass="entr" presetSubtype="1" fill="hold" grpId="0" nodeType="withEffect">
                                  <p:stCondLst>
                                    <p:cond delay="1300"/>
                                  </p:stCondLst>
                                  <p:childTnLst>
                                    <p:set>
                                      <p:cBhvr>
                                        <p:cTn id="9" dur="1" fill="hold">
                                          <p:stCondLst>
                                            <p:cond delay="0"/>
                                          </p:stCondLst>
                                        </p:cTn>
                                        <p:tgtEl>
                                          <p:spTgt spid="63"/>
                                        </p:tgtEl>
                                        <p:attrNameLst>
                                          <p:attrName>style.visibility</p:attrName>
                                        </p:attrNameLst>
                                      </p:cBhvr>
                                      <p:to>
                                        <p:strVal val="visible"/>
                                      </p:to>
                                    </p:set>
                                    <p:animEffect transition="in" filter="wheel(1)">
                                      <p:cBhvr>
                                        <p:cTn id="10" dur="2500"/>
                                        <p:tgtEl>
                                          <p:spTgt spid="63"/>
                                        </p:tgtEl>
                                      </p:cBhvr>
                                    </p:animEffect>
                                  </p:childTnLst>
                                </p:cTn>
                              </p:par>
                              <p:par>
                                <p:cTn id="11" presetID="1" presetClass="entr" presetSubtype="0" fill="hold" nodeType="withEffect">
                                  <p:stCondLst>
                                    <p:cond delay="1000"/>
                                  </p:stCondLst>
                                  <p:childTnLst>
                                    <p:set>
                                      <p:cBhvr>
                                        <p:cTn id="12" dur="1" fill="hold">
                                          <p:stCondLst>
                                            <p:cond delay="249"/>
                                          </p:stCondLst>
                                        </p:cTn>
                                        <p:tgtEl>
                                          <p:spTgt spid="40"/>
                                        </p:tgtEl>
                                        <p:attrNameLst>
                                          <p:attrName>style.visibility</p:attrName>
                                        </p:attrNameLst>
                                      </p:cBhvr>
                                      <p:to>
                                        <p:strVal val="visible"/>
                                      </p:to>
                                    </p:set>
                                  </p:childTnLst>
                                </p:cTn>
                              </p:par>
                              <p:par>
                                <p:cTn id="13" presetID="6" presetClass="emph" presetSubtype="0" accel="100000" autoRev="1" fill="hold" nodeType="withEffect">
                                  <p:stCondLst>
                                    <p:cond delay="1000"/>
                                  </p:stCondLst>
                                  <p:childTnLst>
                                    <p:animScale>
                                      <p:cBhvr>
                                        <p:cTn id="14" dur="250" fill="hold"/>
                                        <p:tgtEl>
                                          <p:spTgt spid="40"/>
                                        </p:tgtEl>
                                      </p:cBhvr>
                                      <p:by x="0" y="0"/>
                                    </p:animScale>
                                  </p:childTnLst>
                                </p:cTn>
                              </p:par>
                              <p:par>
                                <p:cTn id="15" presetID="10" presetClass="entr" presetSubtype="0" fill="hold" grpId="0" nodeType="withEffect">
                                  <p:stCondLst>
                                    <p:cond delay="15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200"/>
                                        <p:tgtEl>
                                          <p:spTgt spid="38"/>
                                        </p:tgtEl>
                                      </p:cBhvr>
                                    </p:animEffect>
                                  </p:childTnLst>
                                </p:cTn>
                              </p:par>
                              <p:par>
                                <p:cTn id="18" presetID="42" presetClass="path" presetSubtype="0" decel="100000" fill="hold" grpId="1" nodeType="withEffect">
                                  <p:stCondLst>
                                    <p:cond delay="1250"/>
                                  </p:stCondLst>
                                  <p:childTnLst>
                                    <p:animMotion origin="layout" path="M -5.94843E-7 3.57694E-6 L -5.94843E-7 0.08397 " pathEditMode="relative" rAng="0" ptsTypes="AA">
                                      <p:cBhvr>
                                        <p:cTn id="19" dur="500" spd="-100000" fill="hold"/>
                                        <p:tgtEl>
                                          <p:spTgt spid="38"/>
                                        </p:tgtEl>
                                        <p:attrNameLst>
                                          <p:attrName>ppt_x</p:attrName>
                                          <p:attrName>ppt_y</p:attrName>
                                        </p:attrNameLst>
                                      </p:cBhvr>
                                      <p:rCtr x="0" y="4199"/>
                                    </p:animMotion>
                                  </p:childTnLst>
                                </p:cTn>
                              </p:par>
                              <p:par>
                                <p:cTn id="20" presetID="1" presetClass="entr" presetSubtype="0" fill="hold" nodeType="withEffect">
                                  <p:stCondLst>
                                    <p:cond delay="1600"/>
                                  </p:stCondLst>
                                  <p:childTnLst>
                                    <p:set>
                                      <p:cBhvr>
                                        <p:cTn id="21" dur="1" fill="hold">
                                          <p:stCondLst>
                                            <p:cond delay="249"/>
                                          </p:stCondLst>
                                        </p:cTn>
                                        <p:tgtEl>
                                          <p:spTgt spid="49"/>
                                        </p:tgtEl>
                                        <p:attrNameLst>
                                          <p:attrName>style.visibility</p:attrName>
                                        </p:attrNameLst>
                                      </p:cBhvr>
                                      <p:to>
                                        <p:strVal val="visible"/>
                                      </p:to>
                                    </p:set>
                                  </p:childTnLst>
                                </p:cTn>
                              </p:par>
                              <p:par>
                                <p:cTn id="22" presetID="6" presetClass="emph" presetSubtype="0" accel="100000" autoRev="1" fill="hold" nodeType="withEffect">
                                  <p:stCondLst>
                                    <p:cond delay="1600"/>
                                  </p:stCondLst>
                                  <p:childTnLst>
                                    <p:animScale>
                                      <p:cBhvr>
                                        <p:cTn id="23" dur="250" fill="hold"/>
                                        <p:tgtEl>
                                          <p:spTgt spid="49"/>
                                        </p:tgtEl>
                                      </p:cBhvr>
                                      <p:by x="0" y="0"/>
                                    </p:animScale>
                                  </p:childTnLst>
                                </p:cTn>
                              </p:par>
                              <p:par>
                                <p:cTn id="24" presetID="10" presetClass="entr" presetSubtype="0" fill="hold" grpId="0" nodeType="withEffect">
                                  <p:stCondLst>
                                    <p:cond delay="200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50"/>
                                        <p:tgtEl>
                                          <p:spTgt spid="33"/>
                                        </p:tgtEl>
                                      </p:cBhvr>
                                    </p:animEffect>
                                  </p:childTnLst>
                                </p:cTn>
                              </p:par>
                              <p:par>
                                <p:cTn id="27" presetID="42" presetClass="path" presetSubtype="0" decel="100000" fill="hold" grpId="1" nodeType="withEffect">
                                  <p:stCondLst>
                                    <p:cond delay="1750"/>
                                  </p:stCondLst>
                                  <p:childTnLst>
                                    <p:animMotion origin="layout" path="M 1.47817E-6 -4.67998E-6 L 1.47817E-6 -0.06286 " pathEditMode="relative" rAng="0" ptsTypes="AA">
                                      <p:cBhvr>
                                        <p:cTn id="28" dur="500" spd="-100000" fill="hold"/>
                                        <p:tgtEl>
                                          <p:spTgt spid="33"/>
                                        </p:tgtEl>
                                        <p:attrNameLst>
                                          <p:attrName>ppt_x</p:attrName>
                                          <p:attrName>ppt_y</p:attrName>
                                        </p:attrNameLst>
                                      </p:cBhvr>
                                      <p:rCtr x="0" y="-3155"/>
                                    </p:animMotion>
                                  </p:childTnLst>
                                </p:cTn>
                              </p:par>
                              <p:par>
                                <p:cTn id="29" presetID="1" presetClass="entr" presetSubtype="0" fill="hold" nodeType="withEffect">
                                  <p:stCondLst>
                                    <p:cond delay="2450"/>
                                  </p:stCondLst>
                                  <p:childTnLst>
                                    <p:set>
                                      <p:cBhvr>
                                        <p:cTn id="30" dur="1" fill="hold">
                                          <p:stCondLst>
                                            <p:cond delay="249"/>
                                          </p:stCondLst>
                                        </p:cTn>
                                        <p:tgtEl>
                                          <p:spTgt spid="57"/>
                                        </p:tgtEl>
                                        <p:attrNameLst>
                                          <p:attrName>style.visibility</p:attrName>
                                        </p:attrNameLst>
                                      </p:cBhvr>
                                      <p:to>
                                        <p:strVal val="visible"/>
                                      </p:to>
                                    </p:set>
                                  </p:childTnLst>
                                </p:cTn>
                              </p:par>
                              <p:par>
                                <p:cTn id="31" presetID="6" presetClass="emph" presetSubtype="0" accel="100000" autoRev="1" fill="hold" nodeType="withEffect">
                                  <p:stCondLst>
                                    <p:cond delay="2450"/>
                                  </p:stCondLst>
                                  <p:childTnLst>
                                    <p:animScale>
                                      <p:cBhvr>
                                        <p:cTn id="32" dur="250" fill="hold"/>
                                        <p:tgtEl>
                                          <p:spTgt spid="57"/>
                                        </p:tgtEl>
                                      </p:cBhvr>
                                      <p:by x="0" y="0"/>
                                    </p:animScale>
                                  </p:childTnLst>
                                </p:cTn>
                              </p:par>
                              <p:par>
                                <p:cTn id="33" presetID="10" presetClass="entr" presetSubtype="0" fill="hold" grpId="0" nodeType="withEffect">
                                  <p:stCondLst>
                                    <p:cond delay="285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par>
                                <p:cTn id="36" presetID="42" presetClass="path" presetSubtype="0" decel="100000" fill="hold" grpId="1" nodeType="withEffect">
                                  <p:stCondLst>
                                    <p:cond delay="2600"/>
                                  </p:stCondLst>
                                  <p:childTnLst>
                                    <p:animMotion origin="layout" path="M -1.53434E-6 -4.67998E-6 L -1.53434E-6 -0.06286 " pathEditMode="relative" rAng="0" ptsTypes="AA">
                                      <p:cBhvr>
                                        <p:cTn id="37" dur="500" spd="-100000" fill="hold"/>
                                        <p:tgtEl>
                                          <p:spTgt spid="34"/>
                                        </p:tgtEl>
                                        <p:attrNameLst>
                                          <p:attrName>ppt_x</p:attrName>
                                          <p:attrName>ppt_y</p:attrName>
                                        </p:attrNameLst>
                                      </p:cBhvr>
                                      <p:rCtr x="0" y="-3155"/>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3" grpId="0"/>
      <p:bldP spid="33" grpId="1"/>
      <p:bldP spid="34" grpId="0"/>
      <p:bldP spid="34" grpId="1"/>
      <p:bldP spid="38" grpId="0"/>
      <p:bldP spid="38" grpId="1"/>
      <p:bldP spid="39" grpId="0"/>
      <p:bldP spid="2" grpId="0"/>
      <p:bldP spid="3"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1C87683-CFE5-4EB8-8C49-5037FEDD3821}"/>
              </a:ext>
            </a:extLst>
          </p:cNvPr>
          <p:cNvGrpSpPr/>
          <p:nvPr/>
        </p:nvGrpSpPr>
        <p:grpSpPr>
          <a:xfrm>
            <a:off x="6456931" y="1157919"/>
            <a:ext cx="2326621" cy="2326621"/>
            <a:chOff x="6456931" y="1157919"/>
            <a:chExt cx="2326621" cy="2326621"/>
          </a:xfrm>
        </p:grpSpPr>
        <p:pic>
          <p:nvPicPr>
            <p:cNvPr id="3" name="Picture 2"/>
            <p:cNvPicPr>
              <a:picLocks/>
            </p:cNvPicPr>
            <p:nvPr/>
          </p:nvPicPr>
          <p:blipFill>
            <a:blip r:embed="rId3" cstate="screen">
              <a:extLst>
                <a:ext uri="{28A0092B-C50C-407E-A947-70E740481C1C}">
                  <a14:useLocalDpi xmlns:a14="http://schemas.microsoft.com/office/drawing/2010/main"/>
                </a:ext>
              </a:extLst>
            </a:blip>
            <a:stretch>
              <a:fillRect/>
            </a:stretch>
          </p:blipFill>
          <p:spPr>
            <a:xfrm>
              <a:off x="6456931" y="1157919"/>
              <a:ext cx="2326621" cy="2326621"/>
            </a:xfrm>
            <a:prstGeom prst="rect">
              <a:avLst/>
            </a:prstGeom>
          </p:spPr>
        </p:pic>
        <p:sp>
          <p:nvSpPr>
            <p:cNvPr id="7" name="Rectangle 6"/>
            <p:cNvSpPr/>
            <p:nvPr/>
          </p:nvSpPr>
          <p:spPr bwMode="auto">
            <a:xfrm>
              <a:off x="6456931" y="1157919"/>
              <a:ext cx="2326621" cy="2326621"/>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82549B94-3135-43B3-B1D4-2D7D9587095F}"/>
              </a:ext>
            </a:extLst>
          </p:cNvPr>
          <p:cNvGrpSpPr/>
          <p:nvPr/>
        </p:nvGrpSpPr>
        <p:grpSpPr>
          <a:xfrm>
            <a:off x="9006462" y="1157920"/>
            <a:ext cx="2326621" cy="2326621"/>
            <a:chOff x="9006462" y="1157920"/>
            <a:chExt cx="2326621" cy="2326621"/>
          </a:xfrm>
        </p:grpSpPr>
        <p:pic>
          <p:nvPicPr>
            <p:cNvPr id="6" name="Picture 5"/>
            <p:cNvPicPr>
              <a:picLocks/>
            </p:cNvPicPr>
            <p:nvPr/>
          </p:nvPicPr>
          <p:blipFill>
            <a:blip r:embed="rId3" cstate="screen">
              <a:extLst>
                <a:ext uri="{28A0092B-C50C-407E-A947-70E740481C1C}">
                  <a14:useLocalDpi xmlns:a14="http://schemas.microsoft.com/office/drawing/2010/main"/>
                </a:ext>
              </a:extLst>
            </a:blip>
            <a:stretch>
              <a:fillRect/>
            </a:stretch>
          </p:blipFill>
          <p:spPr>
            <a:xfrm>
              <a:off x="9006462" y="1157920"/>
              <a:ext cx="2326621" cy="2326621"/>
            </a:xfrm>
            <a:prstGeom prst="rect">
              <a:avLst/>
            </a:prstGeom>
          </p:spPr>
        </p:pic>
        <p:sp>
          <p:nvSpPr>
            <p:cNvPr id="8" name="Rectangle 7"/>
            <p:cNvSpPr/>
            <p:nvPr/>
          </p:nvSpPr>
          <p:spPr bwMode="auto">
            <a:xfrm>
              <a:off x="9006462" y="1157920"/>
              <a:ext cx="2326621" cy="2326621"/>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1852B0FB-D4F0-453E-B398-8AC365C0DD35}"/>
              </a:ext>
            </a:extLst>
          </p:cNvPr>
          <p:cNvGrpSpPr/>
          <p:nvPr/>
        </p:nvGrpSpPr>
        <p:grpSpPr>
          <a:xfrm>
            <a:off x="6456932" y="3707450"/>
            <a:ext cx="2326621" cy="2326621"/>
            <a:chOff x="6456932" y="3707450"/>
            <a:chExt cx="2326621" cy="2326621"/>
          </a:xfrm>
        </p:grpSpPr>
        <p:pic>
          <p:nvPicPr>
            <p:cNvPr id="5" name="Picture 4"/>
            <p:cNvPicPr>
              <a:picLocks/>
            </p:cNvPicPr>
            <p:nvPr/>
          </p:nvPicPr>
          <p:blipFill>
            <a:blip r:embed="rId3" cstate="screen">
              <a:extLst>
                <a:ext uri="{28A0092B-C50C-407E-A947-70E740481C1C}">
                  <a14:useLocalDpi xmlns:a14="http://schemas.microsoft.com/office/drawing/2010/main"/>
                </a:ext>
              </a:extLst>
            </a:blip>
            <a:stretch>
              <a:fillRect/>
            </a:stretch>
          </p:blipFill>
          <p:spPr>
            <a:xfrm>
              <a:off x="6456932" y="3707450"/>
              <a:ext cx="2326621" cy="2326621"/>
            </a:xfrm>
            <a:prstGeom prst="rect">
              <a:avLst/>
            </a:prstGeom>
          </p:spPr>
        </p:pic>
        <p:sp>
          <p:nvSpPr>
            <p:cNvPr id="9" name="Rectangle 8"/>
            <p:cNvSpPr/>
            <p:nvPr/>
          </p:nvSpPr>
          <p:spPr bwMode="auto">
            <a:xfrm>
              <a:off x="6456932" y="3707450"/>
              <a:ext cx="2326621" cy="2326621"/>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1E9BEF09-E56D-4E3C-AD2F-8320F8A3ACE3}"/>
              </a:ext>
            </a:extLst>
          </p:cNvPr>
          <p:cNvGrpSpPr/>
          <p:nvPr/>
        </p:nvGrpSpPr>
        <p:grpSpPr>
          <a:xfrm>
            <a:off x="9006462" y="3707450"/>
            <a:ext cx="2326621" cy="2326621"/>
            <a:chOff x="9006462" y="3707450"/>
            <a:chExt cx="2326621" cy="2326621"/>
          </a:xfrm>
        </p:grpSpPr>
        <p:pic>
          <p:nvPicPr>
            <p:cNvPr id="4" name="Picture 3"/>
            <p:cNvPicPr>
              <a:picLocks/>
            </p:cNvPicPr>
            <p:nvPr/>
          </p:nvPicPr>
          <p:blipFill>
            <a:blip r:embed="rId3" cstate="screen">
              <a:extLst>
                <a:ext uri="{28A0092B-C50C-407E-A947-70E740481C1C}">
                  <a14:useLocalDpi xmlns:a14="http://schemas.microsoft.com/office/drawing/2010/main"/>
                </a:ext>
              </a:extLst>
            </a:blip>
            <a:stretch>
              <a:fillRect/>
            </a:stretch>
          </p:blipFill>
          <p:spPr>
            <a:xfrm>
              <a:off x="9006462" y="3707450"/>
              <a:ext cx="2326621" cy="2326621"/>
            </a:xfrm>
            <a:prstGeom prst="rect">
              <a:avLst/>
            </a:prstGeom>
          </p:spPr>
        </p:pic>
        <p:sp>
          <p:nvSpPr>
            <p:cNvPr id="10" name="Rectangle 9"/>
            <p:cNvSpPr/>
            <p:nvPr/>
          </p:nvSpPr>
          <p:spPr bwMode="auto">
            <a:xfrm>
              <a:off x="9006462" y="3707450"/>
              <a:ext cx="2326621" cy="2326621"/>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 name="Rectangle 11"/>
          <p:cNvSpPr/>
          <p:nvPr/>
        </p:nvSpPr>
        <p:spPr>
          <a:xfrm>
            <a:off x="346478" y="3071892"/>
            <a:ext cx="5617195" cy="1671227"/>
          </a:xfrm>
          <a:prstGeom prst="rect">
            <a:avLst/>
          </a:prstGeom>
        </p:spPr>
        <p:txBody>
          <a:bodyPr wrap="square">
            <a:spAutoFit/>
          </a:bodyPr>
          <a:lstStyle/>
          <a:p>
            <a:pPr marL="28012" marR="0" lvl="0" indent="0" algn="l" defTabSz="914102" rtl="0" eaLnBrk="1" fontAlgn="base" latinLnBrk="0" hangingPunct="1">
              <a:lnSpc>
                <a:spcPct val="95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24479">
                      <a:srgbClr val="353535"/>
                    </a:gs>
                    <a:gs pos="94000">
                      <a:srgbClr val="353535"/>
                    </a:gs>
                  </a:gsLst>
                  <a:lin ang="5400000" scaled="1"/>
                </a:gradFill>
                <a:effectLst/>
                <a:uLnTx/>
                <a:uFillTx/>
                <a:latin typeface="Segoe UI Light"/>
                <a:ea typeface="+mn-ea"/>
                <a:cs typeface="Segoe UI Semilight" panose="020B0402040204020203" pitchFamily="34" charset="0"/>
              </a:rPr>
              <a:t>Empower every person </a:t>
            </a:r>
          </a:p>
          <a:p>
            <a:pPr marL="28012" marR="0" lvl="0" indent="0" algn="l" defTabSz="914102" rtl="0" eaLnBrk="1" fontAlgn="base" latinLnBrk="0" hangingPunct="1">
              <a:lnSpc>
                <a:spcPct val="95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24479">
                      <a:srgbClr val="353535"/>
                    </a:gs>
                    <a:gs pos="94000">
                      <a:srgbClr val="353535"/>
                    </a:gs>
                  </a:gsLst>
                  <a:lin ang="5400000" scaled="1"/>
                </a:gradFill>
                <a:effectLst/>
                <a:uLnTx/>
                <a:uFillTx/>
                <a:latin typeface="Segoe UI Light"/>
                <a:ea typeface="+mn-ea"/>
                <a:cs typeface="Segoe UI Semilight" panose="020B0402040204020203" pitchFamily="34" charset="0"/>
              </a:rPr>
              <a:t>a</a:t>
            </a:r>
            <a:r>
              <a:rPr kumimoji="0" lang="en-US" sz="3600" b="0" i="0" u="none" strike="noStrike" kern="0" cap="none" spc="0" normalizeH="0" baseline="0" noProof="0" dirty="0" err="1">
                <a:ln>
                  <a:noFill/>
                </a:ln>
                <a:gradFill>
                  <a:gsLst>
                    <a:gs pos="24479">
                      <a:srgbClr val="353535"/>
                    </a:gs>
                    <a:gs pos="94000">
                      <a:srgbClr val="353535"/>
                    </a:gs>
                  </a:gsLst>
                  <a:lin ang="5400000" scaled="1"/>
                </a:gradFill>
                <a:effectLst/>
                <a:uLnTx/>
                <a:uFillTx/>
                <a:latin typeface="Segoe UI Light"/>
                <a:ea typeface="+mn-ea"/>
                <a:cs typeface="Segoe UI Semilight" panose="020B0402040204020203" pitchFamily="34" charset="0"/>
              </a:rPr>
              <a:t>nd</a:t>
            </a:r>
            <a:r>
              <a:rPr kumimoji="0" lang="en-US" sz="3600" b="0" i="0" u="none" strike="noStrike" kern="0" cap="none" spc="0" normalizeH="0" baseline="0" noProof="0" dirty="0">
                <a:ln>
                  <a:noFill/>
                </a:ln>
                <a:gradFill>
                  <a:gsLst>
                    <a:gs pos="24479">
                      <a:srgbClr val="353535"/>
                    </a:gs>
                    <a:gs pos="94000">
                      <a:srgbClr val="353535"/>
                    </a:gs>
                  </a:gsLst>
                  <a:lin ang="5400000" scaled="1"/>
                </a:gradFill>
                <a:effectLst/>
                <a:uLnTx/>
                <a:uFillTx/>
                <a:latin typeface="Segoe UI Light"/>
                <a:ea typeface="+mn-ea"/>
                <a:cs typeface="Segoe UI Semilight" panose="020B0402040204020203" pitchFamily="34" charset="0"/>
              </a:rPr>
              <a:t> every organization on the planet to achieve more</a:t>
            </a:r>
          </a:p>
        </p:txBody>
      </p:sp>
      <p:sp>
        <p:nvSpPr>
          <p:cNvPr id="13" name="Rectangle 12">
            <a:extLst>
              <a:ext uri="{FF2B5EF4-FFF2-40B4-BE49-F238E27FC236}">
                <a16:creationId xmlns:a16="http://schemas.microsoft.com/office/drawing/2014/main" id="{21B5727F-FA9F-4B37-B9E5-F4E545228145}"/>
              </a:ext>
            </a:extLst>
          </p:cNvPr>
          <p:cNvSpPr/>
          <p:nvPr/>
        </p:nvSpPr>
        <p:spPr>
          <a:xfrm>
            <a:off x="346478" y="2448872"/>
            <a:ext cx="538859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True to Microsoft’s mission</a:t>
            </a:r>
          </a:p>
        </p:txBody>
      </p:sp>
    </p:spTree>
    <p:extLst>
      <p:ext uri="{BB962C8B-B14F-4D97-AF65-F5344CB8AC3E}">
        <p14:creationId xmlns:p14="http://schemas.microsoft.com/office/powerpoint/2010/main" val="117557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35" presetClass="path" presetSubtype="0" decel="100000" fill="hold" grpId="1" nodeType="withEffect">
                                  <p:stCondLst>
                                    <p:cond delay="0"/>
                                  </p:stCondLst>
                                  <p:childTnLst>
                                    <p:animMotion origin="layout" path="M -3.95833E-6 4.07407E-6 L -0.29908 4.07407E-6 " pathEditMode="relative" rAng="0" ptsTypes="AA">
                                      <p:cBhvr>
                                        <p:cTn id="9" dur="1000" spd="-100000" fill="hold"/>
                                        <p:tgtEl>
                                          <p:spTgt spid="12"/>
                                        </p:tgtEl>
                                        <p:attrNameLst>
                                          <p:attrName>ppt_x</p:attrName>
                                          <p:attrName>ppt_y</p:attrName>
                                        </p:attrNameLst>
                                      </p:cBhvr>
                                      <p:rCtr x="-14961" y="0"/>
                                    </p:animMotion>
                                  </p:childTnLst>
                                </p:cTn>
                              </p:par>
                              <p:par>
                                <p:cTn id="10" presetID="10" presetClass="entr" presetSubtype="0" fill="hold" grpId="0" nodeType="withEffect">
                                  <p:stCondLst>
                                    <p:cond delay="4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par>
                                <p:cTn id="13" presetID="42" presetClass="path" presetSubtype="0" decel="100000" fill="hold" grpId="1" nodeType="withEffect">
                                  <p:stCondLst>
                                    <p:cond delay="0"/>
                                  </p:stCondLst>
                                  <p:childTnLst>
                                    <p:animMotion origin="layout" path="M -1.04167E-6 -7.40741E-7 L -1.04167E-6 0.25 " pathEditMode="relative" rAng="0" ptsTypes="AA">
                                      <p:cBhvr>
                                        <p:cTn id="14" dur="750" spd="-100000" fill="hold"/>
                                        <p:tgtEl>
                                          <p:spTgt spid="13"/>
                                        </p:tgtEl>
                                        <p:attrNameLst>
                                          <p:attrName>ppt_x</p:attrName>
                                          <p:attrName>ppt_y</p:attrName>
                                        </p:attrNameLst>
                                      </p:cBhvr>
                                      <p:rCtr x="0" y="12500"/>
                                    </p:animMotion>
                                  </p:childTnLst>
                                </p:cTn>
                              </p:par>
                              <p:par>
                                <p:cTn id="15" presetID="10" presetClass="entr" presetSubtype="0"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6" presetClass="emph" presetSubtype="0" accel="100000" autoRev="1" fill="hold" nodeType="withEffect">
                                  <p:stCondLst>
                                    <p:cond delay="0"/>
                                  </p:stCondLst>
                                  <p:childTnLst>
                                    <p:animScale>
                                      <p:cBhvr>
                                        <p:cTn id="19" dur="500" fill="hold"/>
                                        <p:tgtEl>
                                          <p:spTgt spid="11"/>
                                        </p:tgtEl>
                                      </p:cBhvr>
                                      <p:by x="80000" y="80000"/>
                                    </p:animScale>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6" presetClass="emph" presetSubtype="0" accel="100000" autoRev="1" fill="hold" nodeType="withEffect">
                                  <p:stCondLst>
                                    <p:cond delay="0"/>
                                  </p:stCondLst>
                                  <p:childTnLst>
                                    <p:animScale>
                                      <p:cBhvr>
                                        <p:cTn id="24" dur="500" fill="hold"/>
                                        <p:tgtEl>
                                          <p:spTgt spid="31"/>
                                        </p:tgtEl>
                                      </p:cBhvr>
                                      <p:by x="80000" y="80000"/>
                                    </p:animScale>
                                  </p:childTnLst>
                                </p:cTn>
                              </p:par>
                              <p:par>
                                <p:cTn id="25" presetID="10" presetClass="entr" presetSubtype="0" fill="hold" nodeType="withEffect">
                                  <p:stCondLst>
                                    <p:cond delay="5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6" presetClass="emph" presetSubtype="0" accel="100000" autoRev="1" fill="hold" nodeType="withEffect">
                                  <p:stCondLst>
                                    <p:cond delay="0"/>
                                  </p:stCondLst>
                                  <p:childTnLst>
                                    <p:animScale>
                                      <p:cBhvr>
                                        <p:cTn id="29" dur="500" fill="hold"/>
                                        <p:tgtEl>
                                          <p:spTgt spid="32"/>
                                        </p:tgtEl>
                                      </p:cBhvr>
                                      <p:by x="80000" y="80000"/>
                                    </p:animScale>
                                  </p:childTnLst>
                                </p:cTn>
                              </p:par>
                              <p:par>
                                <p:cTn id="30" presetID="10" presetClass="entr" presetSubtype="0" fill="hold"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6" presetClass="emph" presetSubtype="0" accel="100000" autoRev="1" fill="hold" nodeType="withEffect">
                                  <p:stCondLst>
                                    <p:cond delay="0"/>
                                  </p:stCondLst>
                                  <p:childTnLst>
                                    <p:animScale>
                                      <p:cBhvr>
                                        <p:cTn id="34" dur="500" fill="hold"/>
                                        <p:tgtEl>
                                          <p:spTgt spid="3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D89E6114-2C1D-4FD9-8312-76B95D8DBE9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90019" y="9373713"/>
            <a:ext cx="2494782" cy="2494782"/>
          </a:xfrm>
          <a:prstGeom prst="rect">
            <a:avLst/>
          </a:prstGeom>
        </p:spPr>
      </p:pic>
      <p:pic>
        <p:nvPicPr>
          <p:cNvPr id="17" name="Graphic 16">
            <a:extLst>
              <a:ext uri="{FF2B5EF4-FFF2-40B4-BE49-F238E27FC236}">
                <a16:creationId xmlns:a16="http://schemas.microsoft.com/office/drawing/2014/main" id="{3FDF9B12-C7D4-47AC-B960-18D6FCD1E23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506435" y="11431457"/>
            <a:ext cx="2494782" cy="2496312"/>
          </a:xfrm>
          <a:prstGeom prst="rect">
            <a:avLst/>
          </a:prstGeom>
        </p:spPr>
      </p:pic>
      <p:sp>
        <p:nvSpPr>
          <p:cNvPr id="18" name="Rectangle 17">
            <a:extLst>
              <a:ext uri="{FF2B5EF4-FFF2-40B4-BE49-F238E27FC236}">
                <a16:creationId xmlns:a16="http://schemas.microsoft.com/office/drawing/2014/main" id="{498C732E-0885-4B38-B79E-40BAD534D66D}"/>
              </a:ext>
            </a:extLst>
          </p:cNvPr>
          <p:cNvSpPr/>
          <p:nvPr/>
        </p:nvSpPr>
        <p:spPr>
          <a:xfrm>
            <a:off x="3818140" y="7479517"/>
            <a:ext cx="45557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Microsoft AI </a:t>
            </a:r>
          </a:p>
        </p:txBody>
      </p:sp>
      <p:pic>
        <p:nvPicPr>
          <p:cNvPr id="43" name="Graphic 42">
            <a:extLst>
              <a:ext uri="{FF2B5EF4-FFF2-40B4-BE49-F238E27FC236}">
                <a16:creationId xmlns:a16="http://schemas.microsoft.com/office/drawing/2014/main" id="{21F14323-E34C-4D41-88E5-7D277E957E8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47844" y="10751369"/>
            <a:ext cx="2496312" cy="2496312"/>
          </a:xfrm>
          <a:prstGeom prst="rect">
            <a:avLst/>
          </a:prstGeom>
        </p:spPr>
      </p:pic>
      <p:sp>
        <p:nvSpPr>
          <p:cNvPr id="31" name="TextBox 30">
            <a:extLst>
              <a:ext uri="{FF2B5EF4-FFF2-40B4-BE49-F238E27FC236}">
                <a16:creationId xmlns:a16="http://schemas.microsoft.com/office/drawing/2014/main" id="{55CAF897-F9F9-48C2-89FE-C187232D036A}"/>
              </a:ext>
            </a:extLst>
          </p:cNvPr>
          <p:cNvSpPr txBox="1"/>
          <p:nvPr/>
        </p:nvSpPr>
        <p:spPr>
          <a:xfrm>
            <a:off x="1056681" y="12971137"/>
            <a:ext cx="2834640" cy="956632"/>
          </a:xfrm>
          <a:prstGeom prst="rect">
            <a:avLst/>
          </a:prstGeom>
          <a:noFill/>
        </p:spPr>
        <p:txBody>
          <a:bodyPr wrap="square" lIns="143428" tIns="89642" rIns="143428" bIns="89642"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AI </a:t>
            </a:r>
            <a:b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b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platform </a:t>
            </a:r>
          </a:p>
        </p:txBody>
      </p:sp>
      <p:sp>
        <p:nvSpPr>
          <p:cNvPr id="24" name="TextBox 23">
            <a:extLst>
              <a:ext uri="{FF2B5EF4-FFF2-40B4-BE49-F238E27FC236}">
                <a16:creationId xmlns:a16="http://schemas.microsoft.com/office/drawing/2014/main" id="{AEF29D64-D3A8-4FBF-8448-623D5218008C}"/>
              </a:ext>
            </a:extLst>
          </p:cNvPr>
          <p:cNvSpPr txBox="1"/>
          <p:nvPr/>
        </p:nvSpPr>
        <p:spPr>
          <a:xfrm>
            <a:off x="8373861" y="15264017"/>
            <a:ext cx="2834640" cy="1033576"/>
          </a:xfrm>
          <a:prstGeom prst="rect">
            <a:avLst/>
          </a:prstGeom>
          <a:noFill/>
        </p:spPr>
        <p:txBody>
          <a:bodyPr wrap="square" lIns="143428" tIns="89642" rIns="143428" bIns="89642" rtlCol="0">
            <a:spAutoFit/>
          </a:bodyPr>
          <a:lstStyle>
            <a:defPPr>
              <a:defRPr lang="en-US"/>
            </a:defPPr>
            <a:lvl1pPr marR="0" lvl="0" indent="0" algn="ctr" defTabSz="914225" fontAlgn="auto">
              <a:lnSpc>
                <a:spcPct val="90000"/>
              </a:lnSpc>
              <a:spcBef>
                <a:spcPts val="0"/>
              </a:spcBef>
              <a:spcAft>
                <a:spcPts val="600"/>
              </a:spcAft>
              <a:buClrTx/>
              <a:buSzTx/>
              <a:buFontTx/>
              <a:buNone/>
              <a:tabLst/>
              <a:defRPr kumimoji="0" sz="2800" b="0" i="0" u="none" strike="noStrike" cap="none" spc="0" normalizeH="0" baseline="0">
                <a:ln>
                  <a:noFill/>
                </a:ln>
                <a:gradFill>
                  <a:gsLst>
                    <a:gs pos="1250">
                      <a:srgbClr val="0078D7"/>
                    </a:gs>
                    <a:gs pos="100000">
                      <a:srgbClr val="0078D7"/>
                    </a:gs>
                  </a:gsLst>
                  <a:lin ang="5400000" scaled="0"/>
                </a:gradFill>
                <a:effectLst/>
                <a:uLnTx/>
                <a:uFillTx/>
                <a:latin typeface="Segoe UI Semilight"/>
              </a:defRPr>
            </a:lvl1p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AI business</a:t>
            </a:r>
          </a:p>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solutions</a:t>
            </a:r>
          </a:p>
        </p:txBody>
      </p:sp>
      <p:pic>
        <p:nvPicPr>
          <p:cNvPr id="39" name="Picture 38" descr="A person sitting at a table using a computer&#10;&#10;Description generated with very high confidence">
            <a:extLst>
              <a:ext uri="{FF2B5EF4-FFF2-40B4-BE49-F238E27FC236}">
                <a16:creationId xmlns:a16="http://schemas.microsoft.com/office/drawing/2014/main" id="{05430F39-3820-4AC5-AA6B-FF004005CD6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8813" y="-5770078"/>
            <a:ext cx="4668310" cy="4948603"/>
          </a:xfrm>
          <a:prstGeom prst="rect">
            <a:avLst/>
          </a:prstGeom>
          <a:blipFill>
            <a:blip r:embed="rId10" cstate="screen">
              <a:extLst>
                <a:ext uri="{28A0092B-C50C-407E-A947-70E740481C1C}">
                  <a14:useLocalDpi xmlns:a14="http://schemas.microsoft.com/office/drawing/2010/main"/>
                </a:ext>
              </a:extLst>
            </a:blip>
            <a:srcRect/>
            <a:stretch>
              <a:fillRect l="1"/>
            </a:stretch>
          </a:blipFill>
          <a:ln>
            <a:noFill/>
            <a:headEnd type="none" w="med" len="med"/>
            <a:tailEnd type="none" w="med" len="med"/>
          </a:ln>
          <a:effectLst>
            <a:outerShdw blurRad="292100" dist="38100" dir="3600000" sx="101000" sy="101000" algn="tl" rotWithShape="0">
              <a:prstClr val="black">
                <a:alpha val="20000"/>
              </a:prstClr>
            </a:outerShdw>
          </a:effectLst>
        </p:spPr>
      </p:pic>
      <p:sp>
        <p:nvSpPr>
          <p:cNvPr id="40" name="TextBox 39">
            <a:extLst>
              <a:ext uri="{FF2B5EF4-FFF2-40B4-BE49-F238E27FC236}">
                <a16:creationId xmlns:a16="http://schemas.microsoft.com/office/drawing/2014/main" id="{7C844669-75EC-4142-9A00-C354A01C0432}"/>
              </a:ext>
            </a:extLst>
          </p:cNvPr>
          <p:cNvSpPr txBox="1"/>
          <p:nvPr/>
        </p:nvSpPr>
        <p:spPr>
          <a:xfrm>
            <a:off x="7261259" y="-2046267"/>
            <a:ext cx="4930741"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Built on trust</a:t>
            </a:r>
          </a:p>
        </p:txBody>
      </p:sp>
      <p:sp>
        <p:nvSpPr>
          <p:cNvPr id="41" name="TextBox 40">
            <a:extLst>
              <a:ext uri="{FF2B5EF4-FFF2-40B4-BE49-F238E27FC236}">
                <a16:creationId xmlns:a16="http://schemas.microsoft.com/office/drawing/2014/main" id="{C80E7A48-1449-4A41-8401-A18D5A5DC82B}"/>
              </a:ext>
            </a:extLst>
          </p:cNvPr>
          <p:cNvSpPr txBox="1"/>
          <p:nvPr/>
        </p:nvSpPr>
        <p:spPr>
          <a:xfrm>
            <a:off x="7261257" y="-3983210"/>
            <a:ext cx="4331475"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Open collaboration</a:t>
            </a:r>
          </a:p>
        </p:txBody>
      </p:sp>
      <p:cxnSp>
        <p:nvCxnSpPr>
          <p:cNvPr id="42" name="Straight Connector 41">
            <a:extLst>
              <a:ext uri="{FF2B5EF4-FFF2-40B4-BE49-F238E27FC236}">
                <a16:creationId xmlns:a16="http://schemas.microsoft.com/office/drawing/2014/main" id="{A6A363D1-01A6-4266-B802-BC270EA732E6}"/>
              </a:ext>
            </a:extLst>
          </p:cNvPr>
          <p:cNvCxnSpPr>
            <a:cxnSpLocks/>
          </p:cNvCxnSpPr>
          <p:nvPr/>
        </p:nvCxnSpPr>
        <p:spPr>
          <a:xfrm>
            <a:off x="6331874" y="-2256265"/>
            <a:ext cx="522437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35B9D607-E902-42BE-9280-A40ADA80198F}"/>
              </a:ext>
            </a:extLst>
          </p:cNvPr>
          <p:cNvPicPr>
            <a:picLocks noChangeAspect="1"/>
          </p:cNvPicPr>
          <p:nvPr/>
        </p:nvPicPr>
        <p:blipFill>
          <a:blip r:embed="rId11"/>
          <a:stretch>
            <a:fillRect/>
          </a:stretch>
        </p:blipFill>
        <p:spPr>
          <a:xfrm>
            <a:off x="6331874" y="-4124374"/>
            <a:ext cx="1096428" cy="1097280"/>
          </a:xfrm>
          <a:prstGeom prst="rect">
            <a:avLst/>
          </a:prstGeom>
        </p:spPr>
      </p:pic>
      <p:cxnSp>
        <p:nvCxnSpPr>
          <p:cNvPr id="45" name="Straight Connector 44">
            <a:extLst>
              <a:ext uri="{FF2B5EF4-FFF2-40B4-BE49-F238E27FC236}">
                <a16:creationId xmlns:a16="http://schemas.microsoft.com/office/drawing/2014/main" id="{1BD35D53-8B71-4301-896B-D5C7C82AA9C7}"/>
              </a:ext>
            </a:extLst>
          </p:cNvPr>
          <p:cNvCxnSpPr>
            <a:cxnSpLocks/>
          </p:cNvCxnSpPr>
          <p:nvPr/>
        </p:nvCxnSpPr>
        <p:spPr>
          <a:xfrm>
            <a:off x="6331874" y="-4131608"/>
            <a:ext cx="522437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102C33D-F0BC-46BA-ACCE-FA3468547F31}"/>
              </a:ext>
            </a:extLst>
          </p:cNvPr>
          <p:cNvSpPr txBox="1"/>
          <p:nvPr/>
        </p:nvSpPr>
        <p:spPr>
          <a:xfrm>
            <a:off x="7261256" y="-5627573"/>
            <a:ext cx="4577817"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Universal principles</a:t>
            </a:r>
          </a:p>
        </p:txBody>
      </p:sp>
      <p:pic>
        <p:nvPicPr>
          <p:cNvPr id="47" name="Picture 46">
            <a:extLst>
              <a:ext uri="{FF2B5EF4-FFF2-40B4-BE49-F238E27FC236}">
                <a16:creationId xmlns:a16="http://schemas.microsoft.com/office/drawing/2014/main" id="{195EB443-319D-4C79-A49F-0D0820DC7E6E}"/>
              </a:ext>
            </a:extLst>
          </p:cNvPr>
          <p:cNvPicPr>
            <a:picLocks noChangeAspect="1"/>
          </p:cNvPicPr>
          <p:nvPr/>
        </p:nvPicPr>
        <p:blipFill>
          <a:blip r:embed="rId12"/>
          <a:stretch>
            <a:fillRect/>
          </a:stretch>
        </p:blipFill>
        <p:spPr>
          <a:xfrm>
            <a:off x="6331876" y="-2201897"/>
            <a:ext cx="1096428" cy="1097280"/>
          </a:xfrm>
          <a:prstGeom prst="rect">
            <a:avLst/>
          </a:prstGeom>
        </p:spPr>
      </p:pic>
      <p:sp>
        <p:nvSpPr>
          <p:cNvPr id="48" name="Rectangle 47">
            <a:extLst>
              <a:ext uri="{FF2B5EF4-FFF2-40B4-BE49-F238E27FC236}">
                <a16:creationId xmlns:a16="http://schemas.microsoft.com/office/drawing/2014/main" id="{4379E294-2547-4060-9CCD-8815113A8829}"/>
              </a:ext>
            </a:extLst>
          </p:cNvPr>
          <p:cNvSpPr/>
          <p:nvPr/>
        </p:nvSpPr>
        <p:spPr>
          <a:xfrm>
            <a:off x="346479" y="-6489864"/>
            <a:ext cx="688559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Trusted approach to AI </a:t>
            </a:r>
          </a:p>
        </p:txBody>
      </p:sp>
      <p:pic>
        <p:nvPicPr>
          <p:cNvPr id="49" name="Picture 48">
            <a:extLst>
              <a:ext uri="{FF2B5EF4-FFF2-40B4-BE49-F238E27FC236}">
                <a16:creationId xmlns:a16="http://schemas.microsoft.com/office/drawing/2014/main" id="{3DAE5A28-EE0F-4911-8149-D068BA0651FE}"/>
              </a:ext>
            </a:extLst>
          </p:cNvPr>
          <p:cNvPicPr>
            <a:picLocks noChangeAspect="1"/>
          </p:cNvPicPr>
          <p:nvPr/>
        </p:nvPicPr>
        <p:blipFill>
          <a:blip r:embed="rId13"/>
          <a:stretch>
            <a:fillRect/>
          </a:stretch>
        </p:blipFill>
        <p:spPr>
          <a:xfrm>
            <a:off x="6331874" y="-5781144"/>
            <a:ext cx="1098072" cy="1097280"/>
          </a:xfrm>
          <a:prstGeom prst="rect">
            <a:avLst/>
          </a:prstGeom>
        </p:spPr>
      </p:pic>
      <p:sp>
        <p:nvSpPr>
          <p:cNvPr id="50" name="Rectangle 49">
            <a:extLst>
              <a:ext uri="{FF2B5EF4-FFF2-40B4-BE49-F238E27FC236}">
                <a16:creationId xmlns:a16="http://schemas.microsoft.com/office/drawing/2014/main" id="{24CDE6DF-E221-4E4D-8725-85309D32C1E8}"/>
              </a:ext>
            </a:extLst>
          </p:cNvPr>
          <p:cNvSpPr/>
          <p:nvPr/>
        </p:nvSpPr>
        <p:spPr>
          <a:xfrm>
            <a:off x="7383983" y="-4843199"/>
            <a:ext cx="15424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Ethical design</a:t>
            </a:r>
          </a:p>
        </p:txBody>
      </p:sp>
      <p:sp>
        <p:nvSpPr>
          <p:cNvPr id="51" name="Rectangle 50">
            <a:extLst>
              <a:ext uri="{FF2B5EF4-FFF2-40B4-BE49-F238E27FC236}">
                <a16:creationId xmlns:a16="http://schemas.microsoft.com/office/drawing/2014/main" id="{2C35395B-B8C5-4151-A6B7-30EC0C291903}"/>
              </a:ext>
            </a:extLst>
          </p:cNvPr>
          <p:cNvSpPr/>
          <p:nvPr/>
        </p:nvSpPr>
        <p:spPr>
          <a:xfrm>
            <a:off x="7383983" y="-3191466"/>
            <a:ext cx="18991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Partnership on AI</a:t>
            </a:r>
          </a:p>
        </p:txBody>
      </p:sp>
      <p:sp>
        <p:nvSpPr>
          <p:cNvPr id="52" name="Rectangle 51">
            <a:extLst>
              <a:ext uri="{FF2B5EF4-FFF2-40B4-BE49-F238E27FC236}">
                <a16:creationId xmlns:a16="http://schemas.microsoft.com/office/drawing/2014/main" id="{AEE56FE0-FEA9-4D57-BA7E-3E9B05AD67B8}"/>
              </a:ext>
            </a:extLst>
          </p:cNvPr>
          <p:cNvSpPr/>
          <p:nvPr/>
        </p:nvSpPr>
        <p:spPr>
          <a:xfrm>
            <a:off x="7428302" y="-1263952"/>
            <a:ext cx="13674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Governance</a:t>
            </a:r>
          </a:p>
        </p:txBody>
      </p:sp>
      <p:sp>
        <p:nvSpPr>
          <p:cNvPr id="26" name="TextBox 25">
            <a:extLst>
              <a:ext uri="{FF2B5EF4-FFF2-40B4-BE49-F238E27FC236}">
                <a16:creationId xmlns:a16="http://schemas.microsoft.com/office/drawing/2014/main" id="{E2589AA8-6C97-AF40-850C-61CAFCEF5F94}"/>
              </a:ext>
            </a:extLst>
          </p:cNvPr>
          <p:cNvSpPr txBox="1"/>
          <p:nvPr/>
        </p:nvSpPr>
        <p:spPr>
          <a:xfrm>
            <a:off x="4772198" y="14307385"/>
            <a:ext cx="2834640" cy="956632"/>
          </a:xfrm>
          <a:prstGeom prst="rect">
            <a:avLst/>
          </a:prstGeom>
          <a:noFill/>
        </p:spPr>
        <p:txBody>
          <a:bodyPr wrap="square" lIns="143428" tIns="89642" rIns="143428" bIns="89642" rtlCol="0">
            <a:spAutoFit/>
          </a:bodyPr>
          <a:lstStyle>
            <a:defPPr>
              <a:defRPr lang="en-US"/>
            </a:defPPr>
            <a:lvl1pPr marR="0" lvl="0" indent="0" algn="ctr" defTabSz="914225" fontAlgn="auto">
              <a:lnSpc>
                <a:spcPct val="90000"/>
              </a:lnSpc>
              <a:spcBef>
                <a:spcPts val="0"/>
              </a:spcBef>
              <a:spcAft>
                <a:spcPts val="600"/>
              </a:spcAft>
              <a:buClrTx/>
              <a:buSzTx/>
              <a:buFontTx/>
              <a:buNone/>
              <a:tabLst/>
              <a:defRPr kumimoji="0" sz="2800" b="0" i="0" u="none" strike="noStrike" cap="none" spc="0" normalizeH="0" baseline="0">
                <a:ln>
                  <a:noFill/>
                </a:ln>
                <a:gradFill>
                  <a:gsLst>
                    <a:gs pos="1250">
                      <a:srgbClr val="0078D7"/>
                    </a:gs>
                    <a:gs pos="100000">
                      <a:srgbClr val="0078D7"/>
                    </a:gs>
                  </a:gsLst>
                  <a:lin ang="5400000" scaled="0"/>
                </a:gradFill>
                <a:effectLst/>
                <a:uLnTx/>
                <a:uFillTx/>
                <a:latin typeface="Segoe UI Semilight"/>
              </a:defRPr>
            </a:lvl1p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Intelligent products</a:t>
            </a:r>
          </a:p>
        </p:txBody>
      </p:sp>
      <p:sp>
        <p:nvSpPr>
          <p:cNvPr id="2" name="Text Placeholder 1">
            <a:extLst>
              <a:ext uri="{FF2B5EF4-FFF2-40B4-BE49-F238E27FC236}">
                <a16:creationId xmlns:a16="http://schemas.microsoft.com/office/drawing/2014/main" id="{EB6A5A7E-0911-4C6A-9C3D-742EBF6D9312}"/>
              </a:ext>
            </a:extLst>
          </p:cNvPr>
          <p:cNvSpPr>
            <a:spLocks noGrp="1"/>
          </p:cNvSpPr>
          <p:nvPr>
            <p:ph type="body" sz="quarter" idx="10"/>
          </p:nvPr>
        </p:nvSpPr>
        <p:spPr/>
        <p:txBody>
          <a:bodyPr/>
          <a:lstStyle/>
          <a:p>
            <a:r>
              <a:rPr lang="en-US" altLang="ko-KR" dirty="0"/>
              <a:t>IaaS</a:t>
            </a:r>
            <a:endParaRPr lang="ko-KR" altLang="en-US" dirty="0"/>
          </a:p>
        </p:txBody>
      </p:sp>
      <p:sp>
        <p:nvSpPr>
          <p:cNvPr id="3" name="Text Placeholder 2">
            <a:extLst>
              <a:ext uri="{FF2B5EF4-FFF2-40B4-BE49-F238E27FC236}">
                <a16:creationId xmlns:a16="http://schemas.microsoft.com/office/drawing/2014/main" id="{024FF070-BDD5-410E-8AB4-3C3BADA57748}"/>
              </a:ext>
            </a:extLst>
          </p:cNvPr>
          <p:cNvSpPr>
            <a:spLocks noGrp="1"/>
          </p:cNvSpPr>
          <p:nvPr>
            <p:ph type="body" sz="quarter" idx="11"/>
          </p:nvPr>
        </p:nvSpPr>
        <p:spPr/>
        <p:txBody>
          <a:bodyPr/>
          <a:lstStyle/>
          <a:p>
            <a:r>
              <a:rPr lang="en-US" altLang="ko-KR" dirty="0"/>
              <a:t>Virtual machine and </a:t>
            </a:r>
            <a:r>
              <a:rPr lang="en-US" altLang="ko-KR" dirty="0" err="1"/>
              <a:t>etc</a:t>
            </a:r>
            <a:endParaRPr lang="ko-KR" altLang="en-US" dirty="0"/>
          </a:p>
        </p:txBody>
      </p:sp>
    </p:spTree>
    <p:extLst>
      <p:ext uri="{BB962C8B-B14F-4D97-AF65-F5344CB8AC3E}">
        <p14:creationId xmlns:p14="http://schemas.microsoft.com/office/powerpoint/2010/main" val="1958096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626C1-D445-4117-8647-2E3A94C2D69B}"/>
              </a:ext>
            </a:extLst>
          </p:cNvPr>
          <p:cNvSpPr>
            <a:spLocks noGrp="1"/>
          </p:cNvSpPr>
          <p:nvPr>
            <p:ph type="title"/>
          </p:nvPr>
        </p:nvSpPr>
        <p:spPr/>
        <p:txBody>
          <a:bodyPr/>
          <a:lstStyle/>
          <a:p>
            <a:r>
              <a:rPr lang="en-US" altLang="ko-KR" dirty="0"/>
              <a:t>Basic Architecture</a:t>
            </a:r>
            <a:endParaRPr lang="ko-KR" altLang="en-US" dirty="0"/>
          </a:p>
        </p:txBody>
      </p:sp>
      <p:pic>
        <p:nvPicPr>
          <p:cNvPr id="5" name="Picture 4">
            <a:extLst>
              <a:ext uri="{FF2B5EF4-FFF2-40B4-BE49-F238E27FC236}">
                <a16:creationId xmlns:a16="http://schemas.microsoft.com/office/drawing/2014/main" id="{C540834E-A3AE-47DA-BD14-F94FCE64FE7E}"/>
              </a:ext>
            </a:extLst>
          </p:cNvPr>
          <p:cNvPicPr>
            <a:picLocks noChangeAspect="1"/>
          </p:cNvPicPr>
          <p:nvPr/>
        </p:nvPicPr>
        <p:blipFill>
          <a:blip r:embed="rId2"/>
          <a:stretch>
            <a:fillRect/>
          </a:stretch>
        </p:blipFill>
        <p:spPr>
          <a:xfrm>
            <a:off x="524042" y="2023066"/>
            <a:ext cx="5391780" cy="3725355"/>
          </a:xfrm>
          <a:prstGeom prst="rect">
            <a:avLst/>
          </a:prstGeom>
        </p:spPr>
      </p:pic>
      <p:pic>
        <p:nvPicPr>
          <p:cNvPr id="7" name="Picture 6">
            <a:extLst>
              <a:ext uri="{FF2B5EF4-FFF2-40B4-BE49-F238E27FC236}">
                <a16:creationId xmlns:a16="http://schemas.microsoft.com/office/drawing/2014/main" id="{AD9887A7-FC1B-4D35-AB7D-0E7963E4875E}"/>
              </a:ext>
            </a:extLst>
          </p:cNvPr>
          <p:cNvPicPr>
            <a:picLocks noChangeAspect="1"/>
          </p:cNvPicPr>
          <p:nvPr/>
        </p:nvPicPr>
        <p:blipFill>
          <a:blip r:embed="rId3"/>
          <a:stretch>
            <a:fillRect/>
          </a:stretch>
        </p:blipFill>
        <p:spPr>
          <a:xfrm>
            <a:off x="6096000" y="1764632"/>
            <a:ext cx="5774740" cy="3808746"/>
          </a:xfrm>
          <a:prstGeom prst="rect">
            <a:avLst/>
          </a:prstGeom>
        </p:spPr>
      </p:pic>
    </p:spTree>
    <p:extLst>
      <p:ext uri="{BB962C8B-B14F-4D97-AF65-F5344CB8AC3E}">
        <p14:creationId xmlns:p14="http://schemas.microsoft.com/office/powerpoint/2010/main" val="3082688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9697-C3D3-470C-8D95-6016DB7DAC3E}"/>
              </a:ext>
            </a:extLst>
          </p:cNvPr>
          <p:cNvSpPr>
            <a:spLocks noGrp="1"/>
          </p:cNvSpPr>
          <p:nvPr>
            <p:ph type="title"/>
          </p:nvPr>
        </p:nvSpPr>
        <p:spPr>
          <a:xfrm>
            <a:off x="106522" y="670419"/>
            <a:ext cx="6877529" cy="5195644"/>
          </a:xfrm>
        </p:spPr>
        <p:txBody>
          <a:bodyPr/>
          <a:lstStyle/>
          <a:p>
            <a:r>
              <a:rPr lang="en-US" altLang="ko-KR" dirty="0"/>
              <a:t>1. Single VM</a:t>
            </a:r>
            <a:br>
              <a:rPr lang="en-US" altLang="ko-KR" dirty="0"/>
            </a:br>
            <a:br>
              <a:rPr lang="en-US" altLang="ko-KR" dirty="0"/>
            </a:br>
            <a:r>
              <a:rPr lang="en-US" altLang="ko-KR" dirty="0"/>
              <a:t>2. VMs with Load Balancer</a:t>
            </a:r>
            <a:br>
              <a:rPr lang="en-US" altLang="ko-KR" dirty="0"/>
            </a:br>
            <a:br>
              <a:rPr lang="en-US" altLang="ko-KR" dirty="0"/>
            </a:br>
            <a:r>
              <a:rPr lang="en-US" altLang="ko-KR" dirty="0"/>
              <a:t>3. Data Science VM</a:t>
            </a:r>
            <a:endParaRPr lang="ko-KR" altLang="en-US" dirty="0"/>
          </a:p>
        </p:txBody>
      </p:sp>
    </p:spTree>
    <p:extLst>
      <p:ext uri="{BB962C8B-B14F-4D97-AF65-F5344CB8AC3E}">
        <p14:creationId xmlns:p14="http://schemas.microsoft.com/office/powerpoint/2010/main" val="2973368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CB31D-69D7-4CE2-9650-3FBE22041D12}"/>
              </a:ext>
            </a:extLst>
          </p:cNvPr>
          <p:cNvSpPr>
            <a:spLocks noGrp="1"/>
          </p:cNvSpPr>
          <p:nvPr>
            <p:ph type="title"/>
          </p:nvPr>
        </p:nvSpPr>
        <p:spPr/>
        <p:txBody>
          <a:bodyPr/>
          <a:lstStyle/>
          <a:p>
            <a:r>
              <a:rPr lang="en-US" altLang="ko-KR" dirty="0"/>
              <a:t>Storage Account</a:t>
            </a:r>
            <a:endParaRPr lang="ko-KR" altLang="en-US" dirty="0"/>
          </a:p>
        </p:txBody>
      </p:sp>
      <p:pic>
        <p:nvPicPr>
          <p:cNvPr id="5" name="Picture 4">
            <a:extLst>
              <a:ext uri="{FF2B5EF4-FFF2-40B4-BE49-F238E27FC236}">
                <a16:creationId xmlns:a16="http://schemas.microsoft.com/office/drawing/2014/main" id="{AD966C6B-EC14-4D34-BAC3-DF5106EB95BD}"/>
              </a:ext>
            </a:extLst>
          </p:cNvPr>
          <p:cNvPicPr>
            <a:picLocks noChangeAspect="1"/>
          </p:cNvPicPr>
          <p:nvPr/>
        </p:nvPicPr>
        <p:blipFill>
          <a:blip r:embed="rId2"/>
          <a:stretch>
            <a:fillRect/>
          </a:stretch>
        </p:blipFill>
        <p:spPr>
          <a:xfrm>
            <a:off x="2326106" y="1512302"/>
            <a:ext cx="7893141" cy="4458064"/>
          </a:xfrm>
          <a:prstGeom prst="rect">
            <a:avLst/>
          </a:prstGeom>
        </p:spPr>
      </p:pic>
    </p:spTree>
    <p:extLst>
      <p:ext uri="{BB962C8B-B14F-4D97-AF65-F5344CB8AC3E}">
        <p14:creationId xmlns:p14="http://schemas.microsoft.com/office/powerpoint/2010/main" val="2068175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D89E6114-2C1D-4FD9-8312-76B95D8DBE9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90019" y="9373713"/>
            <a:ext cx="2494782" cy="2494782"/>
          </a:xfrm>
          <a:prstGeom prst="rect">
            <a:avLst/>
          </a:prstGeom>
        </p:spPr>
      </p:pic>
      <p:pic>
        <p:nvPicPr>
          <p:cNvPr id="17" name="Graphic 16">
            <a:extLst>
              <a:ext uri="{FF2B5EF4-FFF2-40B4-BE49-F238E27FC236}">
                <a16:creationId xmlns:a16="http://schemas.microsoft.com/office/drawing/2014/main" id="{3FDF9B12-C7D4-47AC-B960-18D6FCD1E23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506435" y="11431457"/>
            <a:ext cx="2494782" cy="2496312"/>
          </a:xfrm>
          <a:prstGeom prst="rect">
            <a:avLst/>
          </a:prstGeom>
        </p:spPr>
      </p:pic>
      <p:sp>
        <p:nvSpPr>
          <p:cNvPr id="18" name="Rectangle 17">
            <a:extLst>
              <a:ext uri="{FF2B5EF4-FFF2-40B4-BE49-F238E27FC236}">
                <a16:creationId xmlns:a16="http://schemas.microsoft.com/office/drawing/2014/main" id="{498C732E-0885-4B38-B79E-40BAD534D66D}"/>
              </a:ext>
            </a:extLst>
          </p:cNvPr>
          <p:cNvSpPr/>
          <p:nvPr/>
        </p:nvSpPr>
        <p:spPr>
          <a:xfrm>
            <a:off x="3818140" y="7479517"/>
            <a:ext cx="45557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Microsoft AI </a:t>
            </a:r>
          </a:p>
        </p:txBody>
      </p:sp>
      <p:pic>
        <p:nvPicPr>
          <p:cNvPr id="43" name="Graphic 42">
            <a:extLst>
              <a:ext uri="{FF2B5EF4-FFF2-40B4-BE49-F238E27FC236}">
                <a16:creationId xmlns:a16="http://schemas.microsoft.com/office/drawing/2014/main" id="{21F14323-E34C-4D41-88E5-7D277E957E8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47844" y="10751369"/>
            <a:ext cx="2496312" cy="2496312"/>
          </a:xfrm>
          <a:prstGeom prst="rect">
            <a:avLst/>
          </a:prstGeom>
        </p:spPr>
      </p:pic>
      <p:sp>
        <p:nvSpPr>
          <p:cNvPr id="31" name="TextBox 30">
            <a:extLst>
              <a:ext uri="{FF2B5EF4-FFF2-40B4-BE49-F238E27FC236}">
                <a16:creationId xmlns:a16="http://schemas.microsoft.com/office/drawing/2014/main" id="{55CAF897-F9F9-48C2-89FE-C187232D036A}"/>
              </a:ext>
            </a:extLst>
          </p:cNvPr>
          <p:cNvSpPr txBox="1"/>
          <p:nvPr/>
        </p:nvSpPr>
        <p:spPr>
          <a:xfrm>
            <a:off x="1056681" y="12971137"/>
            <a:ext cx="2834640" cy="956632"/>
          </a:xfrm>
          <a:prstGeom prst="rect">
            <a:avLst/>
          </a:prstGeom>
          <a:noFill/>
        </p:spPr>
        <p:txBody>
          <a:bodyPr wrap="square" lIns="143428" tIns="89642" rIns="143428" bIns="89642"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AI </a:t>
            </a:r>
            <a:b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b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platform </a:t>
            </a:r>
          </a:p>
        </p:txBody>
      </p:sp>
      <p:sp>
        <p:nvSpPr>
          <p:cNvPr id="24" name="TextBox 23">
            <a:extLst>
              <a:ext uri="{FF2B5EF4-FFF2-40B4-BE49-F238E27FC236}">
                <a16:creationId xmlns:a16="http://schemas.microsoft.com/office/drawing/2014/main" id="{AEF29D64-D3A8-4FBF-8448-623D5218008C}"/>
              </a:ext>
            </a:extLst>
          </p:cNvPr>
          <p:cNvSpPr txBox="1"/>
          <p:nvPr/>
        </p:nvSpPr>
        <p:spPr>
          <a:xfrm>
            <a:off x="8373861" y="15264017"/>
            <a:ext cx="2834640" cy="1033576"/>
          </a:xfrm>
          <a:prstGeom prst="rect">
            <a:avLst/>
          </a:prstGeom>
          <a:noFill/>
        </p:spPr>
        <p:txBody>
          <a:bodyPr wrap="square" lIns="143428" tIns="89642" rIns="143428" bIns="89642" rtlCol="0">
            <a:spAutoFit/>
          </a:bodyPr>
          <a:lstStyle>
            <a:defPPr>
              <a:defRPr lang="en-US"/>
            </a:defPPr>
            <a:lvl1pPr marR="0" lvl="0" indent="0" algn="ctr" defTabSz="914225" fontAlgn="auto">
              <a:lnSpc>
                <a:spcPct val="90000"/>
              </a:lnSpc>
              <a:spcBef>
                <a:spcPts val="0"/>
              </a:spcBef>
              <a:spcAft>
                <a:spcPts val="600"/>
              </a:spcAft>
              <a:buClrTx/>
              <a:buSzTx/>
              <a:buFontTx/>
              <a:buNone/>
              <a:tabLst/>
              <a:defRPr kumimoji="0" sz="2800" b="0" i="0" u="none" strike="noStrike" cap="none" spc="0" normalizeH="0" baseline="0">
                <a:ln>
                  <a:noFill/>
                </a:ln>
                <a:gradFill>
                  <a:gsLst>
                    <a:gs pos="1250">
                      <a:srgbClr val="0078D7"/>
                    </a:gs>
                    <a:gs pos="100000">
                      <a:srgbClr val="0078D7"/>
                    </a:gs>
                  </a:gsLst>
                  <a:lin ang="5400000" scaled="0"/>
                </a:gradFill>
                <a:effectLst/>
                <a:uLnTx/>
                <a:uFillTx/>
                <a:latin typeface="Segoe UI Semilight"/>
              </a:defRPr>
            </a:lvl1p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AI business</a:t>
            </a:r>
          </a:p>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solutions</a:t>
            </a:r>
          </a:p>
        </p:txBody>
      </p:sp>
      <p:pic>
        <p:nvPicPr>
          <p:cNvPr id="39" name="Picture 38" descr="A person sitting at a table using a computer&#10;&#10;Description generated with very high confidence">
            <a:extLst>
              <a:ext uri="{FF2B5EF4-FFF2-40B4-BE49-F238E27FC236}">
                <a16:creationId xmlns:a16="http://schemas.microsoft.com/office/drawing/2014/main" id="{05430F39-3820-4AC5-AA6B-FF004005CD6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8813" y="-5770078"/>
            <a:ext cx="4668310" cy="4948603"/>
          </a:xfrm>
          <a:prstGeom prst="rect">
            <a:avLst/>
          </a:prstGeom>
          <a:blipFill>
            <a:blip r:embed="rId10" cstate="screen">
              <a:extLst>
                <a:ext uri="{28A0092B-C50C-407E-A947-70E740481C1C}">
                  <a14:useLocalDpi xmlns:a14="http://schemas.microsoft.com/office/drawing/2010/main"/>
                </a:ext>
              </a:extLst>
            </a:blip>
            <a:srcRect/>
            <a:stretch>
              <a:fillRect l="1"/>
            </a:stretch>
          </a:blipFill>
          <a:ln>
            <a:noFill/>
            <a:headEnd type="none" w="med" len="med"/>
            <a:tailEnd type="none" w="med" len="med"/>
          </a:ln>
          <a:effectLst>
            <a:outerShdw blurRad="292100" dist="38100" dir="3600000" sx="101000" sy="101000" algn="tl" rotWithShape="0">
              <a:prstClr val="black">
                <a:alpha val="20000"/>
              </a:prstClr>
            </a:outerShdw>
          </a:effectLst>
        </p:spPr>
      </p:pic>
      <p:sp>
        <p:nvSpPr>
          <p:cNvPr id="40" name="TextBox 39">
            <a:extLst>
              <a:ext uri="{FF2B5EF4-FFF2-40B4-BE49-F238E27FC236}">
                <a16:creationId xmlns:a16="http://schemas.microsoft.com/office/drawing/2014/main" id="{7C844669-75EC-4142-9A00-C354A01C0432}"/>
              </a:ext>
            </a:extLst>
          </p:cNvPr>
          <p:cNvSpPr txBox="1"/>
          <p:nvPr/>
        </p:nvSpPr>
        <p:spPr>
          <a:xfrm>
            <a:off x="7261259" y="-2046267"/>
            <a:ext cx="4930741"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Built on trust</a:t>
            </a:r>
          </a:p>
        </p:txBody>
      </p:sp>
      <p:sp>
        <p:nvSpPr>
          <p:cNvPr id="41" name="TextBox 40">
            <a:extLst>
              <a:ext uri="{FF2B5EF4-FFF2-40B4-BE49-F238E27FC236}">
                <a16:creationId xmlns:a16="http://schemas.microsoft.com/office/drawing/2014/main" id="{C80E7A48-1449-4A41-8401-A18D5A5DC82B}"/>
              </a:ext>
            </a:extLst>
          </p:cNvPr>
          <p:cNvSpPr txBox="1"/>
          <p:nvPr/>
        </p:nvSpPr>
        <p:spPr>
          <a:xfrm>
            <a:off x="7261257" y="-3983210"/>
            <a:ext cx="4331475"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Open collaboration</a:t>
            </a:r>
          </a:p>
        </p:txBody>
      </p:sp>
      <p:cxnSp>
        <p:nvCxnSpPr>
          <p:cNvPr id="42" name="Straight Connector 41">
            <a:extLst>
              <a:ext uri="{FF2B5EF4-FFF2-40B4-BE49-F238E27FC236}">
                <a16:creationId xmlns:a16="http://schemas.microsoft.com/office/drawing/2014/main" id="{A6A363D1-01A6-4266-B802-BC270EA732E6}"/>
              </a:ext>
            </a:extLst>
          </p:cNvPr>
          <p:cNvCxnSpPr>
            <a:cxnSpLocks/>
          </p:cNvCxnSpPr>
          <p:nvPr/>
        </p:nvCxnSpPr>
        <p:spPr>
          <a:xfrm>
            <a:off x="6331874" y="-2256265"/>
            <a:ext cx="522437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35B9D607-E902-42BE-9280-A40ADA80198F}"/>
              </a:ext>
            </a:extLst>
          </p:cNvPr>
          <p:cNvPicPr>
            <a:picLocks noChangeAspect="1"/>
          </p:cNvPicPr>
          <p:nvPr/>
        </p:nvPicPr>
        <p:blipFill>
          <a:blip r:embed="rId11"/>
          <a:stretch>
            <a:fillRect/>
          </a:stretch>
        </p:blipFill>
        <p:spPr>
          <a:xfrm>
            <a:off x="6331874" y="-4124374"/>
            <a:ext cx="1096428" cy="1097280"/>
          </a:xfrm>
          <a:prstGeom prst="rect">
            <a:avLst/>
          </a:prstGeom>
        </p:spPr>
      </p:pic>
      <p:cxnSp>
        <p:nvCxnSpPr>
          <p:cNvPr id="45" name="Straight Connector 44">
            <a:extLst>
              <a:ext uri="{FF2B5EF4-FFF2-40B4-BE49-F238E27FC236}">
                <a16:creationId xmlns:a16="http://schemas.microsoft.com/office/drawing/2014/main" id="{1BD35D53-8B71-4301-896B-D5C7C82AA9C7}"/>
              </a:ext>
            </a:extLst>
          </p:cNvPr>
          <p:cNvCxnSpPr>
            <a:cxnSpLocks/>
          </p:cNvCxnSpPr>
          <p:nvPr/>
        </p:nvCxnSpPr>
        <p:spPr>
          <a:xfrm>
            <a:off x="6331874" y="-4131608"/>
            <a:ext cx="5224372" cy="0"/>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102C33D-F0BC-46BA-ACCE-FA3468547F31}"/>
              </a:ext>
            </a:extLst>
          </p:cNvPr>
          <p:cNvSpPr txBox="1"/>
          <p:nvPr/>
        </p:nvSpPr>
        <p:spPr>
          <a:xfrm>
            <a:off x="7261256" y="-5627573"/>
            <a:ext cx="4577817" cy="788255"/>
          </a:xfrm>
          <a:prstGeom prst="rect">
            <a:avLst/>
          </a:prstGeom>
          <a:noFill/>
        </p:spPr>
        <p:txBody>
          <a:bodyPr wrap="square" lIns="179285" tIns="143428" rIns="179285" bIns="143428" rtlCol="0" anchor="ctr">
            <a:spAutoFit/>
          </a:bodyPr>
          <a:lstStyle>
            <a:defPPr>
              <a:defRPr lang="en-US"/>
            </a:defPPr>
            <a:lvl1pPr marR="0" lvl="0" indent="0" defTabSz="914314" fontAlgn="auto">
              <a:lnSpc>
                <a:spcPct val="90000"/>
              </a:lnSpc>
              <a:spcBef>
                <a:spcPts val="0"/>
              </a:spcBef>
              <a:spcAft>
                <a:spcPts val="588"/>
              </a:spcAft>
              <a:buClrTx/>
              <a:buSzTx/>
              <a:buFontTx/>
              <a:buNone/>
              <a:tabLst/>
              <a:defRPr kumimoji="0" sz="3600" b="0" i="0" u="none" strike="noStrike" cap="none" spc="0" normalizeH="0" baseline="0">
                <a:ln>
                  <a:noFill/>
                </a:ln>
                <a:gradFill>
                  <a:gsLst>
                    <a:gs pos="67296">
                      <a:srgbClr val="0078D7"/>
                    </a:gs>
                    <a:gs pos="48000">
                      <a:srgbClr val="0078D7"/>
                    </a:gs>
                  </a:gsLst>
                  <a:lin ang="5400000" scaled="0"/>
                </a:gradFill>
                <a:effectLst/>
                <a:uLnTx/>
                <a:uFillTx/>
                <a:latin typeface="+mj-lt"/>
              </a:defRPr>
            </a:lvl1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gradFill>
                  <a:gsLst>
                    <a:gs pos="67296">
                      <a:srgbClr val="0078D7"/>
                    </a:gs>
                    <a:gs pos="48000">
                      <a:srgbClr val="0078D7"/>
                    </a:gs>
                  </a:gsLst>
                  <a:lin ang="5400000" scaled="0"/>
                </a:gradFill>
                <a:effectLst/>
                <a:uLnTx/>
                <a:uFillTx/>
                <a:latin typeface="Segoe UI Light"/>
                <a:ea typeface="+mn-ea"/>
                <a:cs typeface="+mn-cs"/>
              </a:rPr>
              <a:t>Universal principles</a:t>
            </a:r>
          </a:p>
        </p:txBody>
      </p:sp>
      <p:pic>
        <p:nvPicPr>
          <p:cNvPr id="47" name="Picture 46">
            <a:extLst>
              <a:ext uri="{FF2B5EF4-FFF2-40B4-BE49-F238E27FC236}">
                <a16:creationId xmlns:a16="http://schemas.microsoft.com/office/drawing/2014/main" id="{195EB443-319D-4C79-A49F-0D0820DC7E6E}"/>
              </a:ext>
            </a:extLst>
          </p:cNvPr>
          <p:cNvPicPr>
            <a:picLocks noChangeAspect="1"/>
          </p:cNvPicPr>
          <p:nvPr/>
        </p:nvPicPr>
        <p:blipFill>
          <a:blip r:embed="rId12"/>
          <a:stretch>
            <a:fillRect/>
          </a:stretch>
        </p:blipFill>
        <p:spPr>
          <a:xfrm>
            <a:off x="6331876" y="-2201897"/>
            <a:ext cx="1096428" cy="1097280"/>
          </a:xfrm>
          <a:prstGeom prst="rect">
            <a:avLst/>
          </a:prstGeom>
        </p:spPr>
      </p:pic>
      <p:sp>
        <p:nvSpPr>
          <p:cNvPr id="48" name="Rectangle 47">
            <a:extLst>
              <a:ext uri="{FF2B5EF4-FFF2-40B4-BE49-F238E27FC236}">
                <a16:creationId xmlns:a16="http://schemas.microsoft.com/office/drawing/2014/main" id="{4379E294-2547-4060-9CCD-8815113A8829}"/>
              </a:ext>
            </a:extLst>
          </p:cNvPr>
          <p:cNvSpPr/>
          <p:nvPr/>
        </p:nvSpPr>
        <p:spPr>
          <a:xfrm>
            <a:off x="346479" y="-6489864"/>
            <a:ext cx="688559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Trusted approach to AI </a:t>
            </a:r>
          </a:p>
        </p:txBody>
      </p:sp>
      <p:pic>
        <p:nvPicPr>
          <p:cNvPr id="49" name="Picture 48">
            <a:extLst>
              <a:ext uri="{FF2B5EF4-FFF2-40B4-BE49-F238E27FC236}">
                <a16:creationId xmlns:a16="http://schemas.microsoft.com/office/drawing/2014/main" id="{3DAE5A28-EE0F-4911-8149-D068BA0651FE}"/>
              </a:ext>
            </a:extLst>
          </p:cNvPr>
          <p:cNvPicPr>
            <a:picLocks noChangeAspect="1"/>
          </p:cNvPicPr>
          <p:nvPr/>
        </p:nvPicPr>
        <p:blipFill>
          <a:blip r:embed="rId13"/>
          <a:stretch>
            <a:fillRect/>
          </a:stretch>
        </p:blipFill>
        <p:spPr>
          <a:xfrm>
            <a:off x="6331874" y="-5781144"/>
            <a:ext cx="1098072" cy="1097280"/>
          </a:xfrm>
          <a:prstGeom prst="rect">
            <a:avLst/>
          </a:prstGeom>
        </p:spPr>
      </p:pic>
      <p:sp>
        <p:nvSpPr>
          <p:cNvPr id="50" name="Rectangle 49">
            <a:extLst>
              <a:ext uri="{FF2B5EF4-FFF2-40B4-BE49-F238E27FC236}">
                <a16:creationId xmlns:a16="http://schemas.microsoft.com/office/drawing/2014/main" id="{24CDE6DF-E221-4E4D-8725-85309D32C1E8}"/>
              </a:ext>
            </a:extLst>
          </p:cNvPr>
          <p:cNvSpPr/>
          <p:nvPr/>
        </p:nvSpPr>
        <p:spPr>
          <a:xfrm>
            <a:off x="7383983" y="-4843199"/>
            <a:ext cx="15424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Ethical design</a:t>
            </a:r>
          </a:p>
        </p:txBody>
      </p:sp>
      <p:sp>
        <p:nvSpPr>
          <p:cNvPr id="51" name="Rectangle 50">
            <a:extLst>
              <a:ext uri="{FF2B5EF4-FFF2-40B4-BE49-F238E27FC236}">
                <a16:creationId xmlns:a16="http://schemas.microsoft.com/office/drawing/2014/main" id="{2C35395B-B8C5-4151-A6B7-30EC0C291903}"/>
              </a:ext>
            </a:extLst>
          </p:cNvPr>
          <p:cNvSpPr/>
          <p:nvPr/>
        </p:nvSpPr>
        <p:spPr>
          <a:xfrm>
            <a:off x="7383983" y="-3191466"/>
            <a:ext cx="18991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Partnership on AI</a:t>
            </a:r>
          </a:p>
        </p:txBody>
      </p:sp>
      <p:sp>
        <p:nvSpPr>
          <p:cNvPr id="52" name="Rectangle 51">
            <a:extLst>
              <a:ext uri="{FF2B5EF4-FFF2-40B4-BE49-F238E27FC236}">
                <a16:creationId xmlns:a16="http://schemas.microsoft.com/office/drawing/2014/main" id="{AEE56FE0-FEA9-4D57-BA7E-3E9B05AD67B8}"/>
              </a:ext>
            </a:extLst>
          </p:cNvPr>
          <p:cNvSpPr/>
          <p:nvPr/>
        </p:nvSpPr>
        <p:spPr>
          <a:xfrm>
            <a:off x="7428302" y="-1263952"/>
            <a:ext cx="13674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Governance</a:t>
            </a:r>
          </a:p>
        </p:txBody>
      </p:sp>
      <p:sp>
        <p:nvSpPr>
          <p:cNvPr id="26" name="TextBox 25">
            <a:extLst>
              <a:ext uri="{FF2B5EF4-FFF2-40B4-BE49-F238E27FC236}">
                <a16:creationId xmlns:a16="http://schemas.microsoft.com/office/drawing/2014/main" id="{E2589AA8-6C97-AF40-850C-61CAFCEF5F94}"/>
              </a:ext>
            </a:extLst>
          </p:cNvPr>
          <p:cNvSpPr txBox="1"/>
          <p:nvPr/>
        </p:nvSpPr>
        <p:spPr>
          <a:xfrm>
            <a:off x="4772198" y="14307385"/>
            <a:ext cx="2834640" cy="956632"/>
          </a:xfrm>
          <a:prstGeom prst="rect">
            <a:avLst/>
          </a:prstGeom>
          <a:noFill/>
        </p:spPr>
        <p:txBody>
          <a:bodyPr wrap="square" lIns="143428" tIns="89642" rIns="143428" bIns="89642" rtlCol="0">
            <a:spAutoFit/>
          </a:bodyPr>
          <a:lstStyle>
            <a:defPPr>
              <a:defRPr lang="en-US"/>
            </a:defPPr>
            <a:lvl1pPr marR="0" lvl="0" indent="0" algn="ctr" defTabSz="914225" fontAlgn="auto">
              <a:lnSpc>
                <a:spcPct val="90000"/>
              </a:lnSpc>
              <a:spcBef>
                <a:spcPts val="0"/>
              </a:spcBef>
              <a:spcAft>
                <a:spcPts val="600"/>
              </a:spcAft>
              <a:buClrTx/>
              <a:buSzTx/>
              <a:buFontTx/>
              <a:buNone/>
              <a:tabLst/>
              <a:defRPr kumimoji="0" sz="2800" b="0" i="0" u="none" strike="noStrike" cap="none" spc="0" normalizeH="0" baseline="0">
                <a:ln>
                  <a:noFill/>
                </a:ln>
                <a:gradFill>
                  <a:gsLst>
                    <a:gs pos="1250">
                      <a:srgbClr val="0078D7"/>
                    </a:gs>
                    <a:gs pos="100000">
                      <a:srgbClr val="0078D7"/>
                    </a:gs>
                  </a:gsLst>
                  <a:lin ang="5400000" scaled="0"/>
                </a:gradFill>
                <a:effectLst/>
                <a:uLnTx/>
                <a:uFillTx/>
                <a:latin typeface="Segoe UI Semilight"/>
              </a:defRPr>
            </a:lvl1p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Intelligent products</a:t>
            </a:r>
          </a:p>
        </p:txBody>
      </p:sp>
      <p:sp>
        <p:nvSpPr>
          <p:cNvPr id="2" name="Text Placeholder 1">
            <a:extLst>
              <a:ext uri="{FF2B5EF4-FFF2-40B4-BE49-F238E27FC236}">
                <a16:creationId xmlns:a16="http://schemas.microsoft.com/office/drawing/2014/main" id="{EB6A5A7E-0911-4C6A-9C3D-742EBF6D9312}"/>
              </a:ext>
            </a:extLst>
          </p:cNvPr>
          <p:cNvSpPr>
            <a:spLocks noGrp="1"/>
          </p:cNvSpPr>
          <p:nvPr>
            <p:ph type="body" sz="quarter" idx="10"/>
          </p:nvPr>
        </p:nvSpPr>
        <p:spPr/>
        <p:txBody>
          <a:bodyPr/>
          <a:lstStyle/>
          <a:p>
            <a:r>
              <a:rPr lang="en-US" altLang="ko-KR" dirty="0"/>
              <a:t>PaaS</a:t>
            </a:r>
            <a:endParaRPr lang="ko-KR" altLang="en-US" dirty="0"/>
          </a:p>
        </p:txBody>
      </p:sp>
      <p:sp>
        <p:nvSpPr>
          <p:cNvPr id="3" name="Text Placeholder 2">
            <a:extLst>
              <a:ext uri="{FF2B5EF4-FFF2-40B4-BE49-F238E27FC236}">
                <a16:creationId xmlns:a16="http://schemas.microsoft.com/office/drawing/2014/main" id="{024FF070-BDD5-410E-8AB4-3C3BADA57748}"/>
              </a:ext>
            </a:extLst>
          </p:cNvPr>
          <p:cNvSpPr>
            <a:spLocks noGrp="1"/>
          </p:cNvSpPr>
          <p:nvPr>
            <p:ph type="body" sz="quarter" idx="11"/>
          </p:nvPr>
        </p:nvSpPr>
        <p:spPr/>
        <p:txBody>
          <a:bodyPr/>
          <a:lstStyle/>
          <a:p>
            <a:r>
              <a:rPr lang="en-US" altLang="ko-KR" dirty="0"/>
              <a:t>Web App </a:t>
            </a:r>
            <a:endParaRPr lang="ko-KR" altLang="en-US" dirty="0"/>
          </a:p>
        </p:txBody>
      </p:sp>
    </p:spTree>
    <p:extLst>
      <p:ext uri="{BB962C8B-B14F-4D97-AF65-F5344CB8AC3E}">
        <p14:creationId xmlns:p14="http://schemas.microsoft.com/office/powerpoint/2010/main" val="973119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C79-1FDC-45D5-B45E-B558376CC9C9}"/>
              </a:ext>
            </a:extLst>
          </p:cNvPr>
          <p:cNvSpPr>
            <a:spLocks noGrp="1"/>
          </p:cNvSpPr>
          <p:nvPr>
            <p:ph type="title"/>
          </p:nvPr>
        </p:nvSpPr>
        <p:spPr/>
        <p:txBody>
          <a:bodyPr/>
          <a:lstStyle/>
          <a:p>
            <a:r>
              <a:rPr lang="en-US" altLang="ko-KR" dirty="0"/>
              <a:t>Azure Web App</a:t>
            </a:r>
            <a:endParaRPr lang="ko-KR" altLang="en-US" dirty="0"/>
          </a:p>
        </p:txBody>
      </p:sp>
      <p:pic>
        <p:nvPicPr>
          <p:cNvPr id="5" name="Picture 4">
            <a:extLst>
              <a:ext uri="{FF2B5EF4-FFF2-40B4-BE49-F238E27FC236}">
                <a16:creationId xmlns:a16="http://schemas.microsoft.com/office/drawing/2014/main" id="{7C9E4DAD-4A5C-4170-B0B3-43CCF902F510}"/>
              </a:ext>
            </a:extLst>
          </p:cNvPr>
          <p:cNvPicPr>
            <a:picLocks noChangeAspect="1"/>
          </p:cNvPicPr>
          <p:nvPr/>
        </p:nvPicPr>
        <p:blipFill>
          <a:blip r:embed="rId2"/>
          <a:stretch>
            <a:fillRect/>
          </a:stretch>
        </p:blipFill>
        <p:spPr>
          <a:xfrm>
            <a:off x="7304505" y="2049379"/>
            <a:ext cx="4138863" cy="2759242"/>
          </a:xfrm>
          <a:prstGeom prst="rect">
            <a:avLst/>
          </a:prstGeom>
        </p:spPr>
      </p:pic>
    </p:spTree>
    <p:extLst>
      <p:ext uri="{BB962C8B-B14F-4D97-AF65-F5344CB8AC3E}">
        <p14:creationId xmlns:p14="http://schemas.microsoft.com/office/powerpoint/2010/main" val="914532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F0823-B480-45C8-AC01-694C94656E5E}"/>
              </a:ext>
            </a:extLst>
          </p:cNvPr>
          <p:cNvSpPr>
            <a:spLocks noGrp="1"/>
          </p:cNvSpPr>
          <p:nvPr>
            <p:ph type="title"/>
          </p:nvPr>
        </p:nvSpPr>
        <p:spPr/>
        <p:txBody>
          <a:bodyPr/>
          <a:lstStyle/>
          <a:p>
            <a:r>
              <a:rPr lang="en-US" altLang="ko-KR" dirty="0"/>
              <a:t>IaaS vs PaaS</a:t>
            </a:r>
            <a:endParaRPr lang="ko-KR" altLang="en-US" dirty="0"/>
          </a:p>
        </p:txBody>
      </p:sp>
      <p:pic>
        <p:nvPicPr>
          <p:cNvPr id="5" name="Picture 4">
            <a:extLst>
              <a:ext uri="{FF2B5EF4-FFF2-40B4-BE49-F238E27FC236}">
                <a16:creationId xmlns:a16="http://schemas.microsoft.com/office/drawing/2014/main" id="{7EDF30FF-FD8F-45B0-9170-4DBA7AF1CDDF}"/>
              </a:ext>
            </a:extLst>
          </p:cNvPr>
          <p:cNvPicPr>
            <a:picLocks noChangeAspect="1"/>
          </p:cNvPicPr>
          <p:nvPr/>
        </p:nvPicPr>
        <p:blipFill>
          <a:blip r:embed="rId2"/>
          <a:stretch>
            <a:fillRect/>
          </a:stretch>
        </p:blipFill>
        <p:spPr>
          <a:xfrm>
            <a:off x="693320" y="2043533"/>
            <a:ext cx="4889333" cy="2946436"/>
          </a:xfrm>
          <a:prstGeom prst="rect">
            <a:avLst/>
          </a:prstGeom>
        </p:spPr>
      </p:pic>
      <p:pic>
        <p:nvPicPr>
          <p:cNvPr id="7" name="Picture 6">
            <a:extLst>
              <a:ext uri="{FF2B5EF4-FFF2-40B4-BE49-F238E27FC236}">
                <a16:creationId xmlns:a16="http://schemas.microsoft.com/office/drawing/2014/main" id="{A97BBE90-ABA5-49AD-9D4D-2B7F76896473}"/>
              </a:ext>
            </a:extLst>
          </p:cNvPr>
          <p:cNvPicPr>
            <a:picLocks noChangeAspect="1"/>
          </p:cNvPicPr>
          <p:nvPr/>
        </p:nvPicPr>
        <p:blipFill>
          <a:blip r:embed="rId3"/>
          <a:stretch>
            <a:fillRect/>
          </a:stretch>
        </p:blipFill>
        <p:spPr>
          <a:xfrm>
            <a:off x="6362915" y="1952628"/>
            <a:ext cx="5588942" cy="3558673"/>
          </a:xfrm>
          <a:prstGeom prst="rect">
            <a:avLst/>
          </a:prstGeom>
        </p:spPr>
      </p:pic>
    </p:spTree>
    <p:extLst>
      <p:ext uri="{BB962C8B-B14F-4D97-AF65-F5344CB8AC3E}">
        <p14:creationId xmlns:p14="http://schemas.microsoft.com/office/powerpoint/2010/main" val="3275261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0C28-4B66-4C24-A6B2-A78615728E53}"/>
              </a:ext>
            </a:extLst>
          </p:cNvPr>
          <p:cNvSpPr>
            <a:spLocks noGrp="1"/>
          </p:cNvSpPr>
          <p:nvPr>
            <p:ph type="title"/>
          </p:nvPr>
        </p:nvSpPr>
        <p:spPr>
          <a:xfrm>
            <a:off x="106521" y="670419"/>
            <a:ext cx="10080215" cy="3441707"/>
          </a:xfrm>
        </p:spPr>
        <p:txBody>
          <a:bodyPr/>
          <a:lstStyle/>
          <a:p>
            <a:r>
              <a:rPr lang="en-US" altLang="ko-KR" dirty="0"/>
              <a:t>1. Create Web App</a:t>
            </a:r>
            <a:br>
              <a:rPr lang="en-US" altLang="ko-KR" dirty="0"/>
            </a:br>
            <a:br>
              <a:rPr lang="en-US" altLang="ko-KR" dirty="0"/>
            </a:br>
            <a:r>
              <a:rPr lang="en-US" altLang="ko-KR" dirty="0"/>
              <a:t>2. Deploy Flask Hello World via Local Git</a:t>
            </a:r>
            <a:br>
              <a:rPr lang="en-US" altLang="ko-KR" dirty="0"/>
            </a:br>
            <a:br>
              <a:rPr lang="en-US" altLang="ko-KR" dirty="0"/>
            </a:br>
            <a:r>
              <a:rPr lang="en-US" altLang="ko-KR" dirty="0"/>
              <a:t>3. Online editor</a:t>
            </a:r>
            <a:endParaRPr lang="ko-KR" altLang="en-US" dirty="0"/>
          </a:p>
        </p:txBody>
      </p:sp>
      <p:sp>
        <p:nvSpPr>
          <p:cNvPr id="4" name="TextBox 3">
            <a:extLst>
              <a:ext uri="{FF2B5EF4-FFF2-40B4-BE49-F238E27FC236}">
                <a16:creationId xmlns:a16="http://schemas.microsoft.com/office/drawing/2014/main" id="{CD55AC2C-6538-4B7B-A123-44D81625403A}"/>
              </a:ext>
            </a:extLst>
          </p:cNvPr>
          <p:cNvSpPr txBox="1"/>
          <p:nvPr/>
        </p:nvSpPr>
        <p:spPr>
          <a:xfrm>
            <a:off x="2545346" y="4555959"/>
            <a:ext cx="8842742" cy="923330"/>
          </a:xfrm>
          <a:prstGeom prst="rect">
            <a:avLst/>
          </a:prstGeom>
          <a:noFill/>
        </p:spPr>
        <p:txBody>
          <a:bodyPr wrap="none" rtlCol="0">
            <a:spAutoFit/>
          </a:bodyPr>
          <a:lstStyle/>
          <a:p>
            <a:r>
              <a:rPr lang="en-US" altLang="ko-KR" b="1" dirty="0"/>
              <a:t>Tutorial</a:t>
            </a:r>
          </a:p>
          <a:p>
            <a:endParaRPr lang="en-US" altLang="ko-KR" b="1" dirty="0"/>
          </a:p>
          <a:p>
            <a:r>
              <a:rPr lang="en-US" altLang="ko-KR" dirty="0"/>
              <a:t>https://docs.microsoft.com/ko-kr/azure/app-service/app-service-web-get-started-python</a:t>
            </a:r>
            <a:endParaRPr lang="ko-KR" altLang="en-US" dirty="0"/>
          </a:p>
        </p:txBody>
      </p:sp>
    </p:spTree>
    <p:extLst>
      <p:ext uri="{BB962C8B-B14F-4D97-AF65-F5344CB8AC3E}">
        <p14:creationId xmlns:p14="http://schemas.microsoft.com/office/powerpoint/2010/main" val="1978021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EF314B-4C7F-42C7-A649-327DB98A310B}"/>
              </a:ext>
            </a:extLst>
          </p:cNvPr>
          <p:cNvSpPr>
            <a:spLocks noGrp="1"/>
          </p:cNvSpPr>
          <p:nvPr>
            <p:ph type="title"/>
          </p:nvPr>
        </p:nvSpPr>
        <p:spPr/>
        <p:txBody>
          <a:bodyPr/>
          <a:lstStyle/>
          <a:p>
            <a:r>
              <a:rPr lang="en-US" dirty="0"/>
              <a:t>MSP benefit</a:t>
            </a:r>
          </a:p>
        </p:txBody>
      </p:sp>
      <p:sp>
        <p:nvSpPr>
          <p:cNvPr id="6" name="Rectangle 5">
            <a:extLst>
              <a:ext uri="{FF2B5EF4-FFF2-40B4-BE49-F238E27FC236}">
                <a16:creationId xmlns:a16="http://schemas.microsoft.com/office/drawing/2014/main" id="{21AA0C83-2612-46CD-A13C-66C3E219B47C}"/>
              </a:ext>
            </a:extLst>
          </p:cNvPr>
          <p:cNvSpPr/>
          <p:nvPr/>
        </p:nvSpPr>
        <p:spPr>
          <a:xfrm>
            <a:off x="137319" y="6276512"/>
            <a:ext cx="6657891" cy="4350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rgbClr val="FF8C00"/>
                </a:solidFill>
              </a:rPr>
              <a:t>// Technopreneurs Innovating Tomorrow</a:t>
            </a:r>
          </a:p>
        </p:txBody>
      </p:sp>
      <p:pic>
        <p:nvPicPr>
          <p:cNvPr id="3" name="Picture 2">
            <a:extLst>
              <a:ext uri="{FF2B5EF4-FFF2-40B4-BE49-F238E27FC236}">
                <a16:creationId xmlns:a16="http://schemas.microsoft.com/office/drawing/2014/main" id="{124FF12D-6F4C-4776-AE41-09C1CF66FC52}"/>
              </a:ext>
            </a:extLst>
          </p:cNvPr>
          <p:cNvPicPr>
            <a:picLocks noChangeAspect="1"/>
          </p:cNvPicPr>
          <p:nvPr/>
        </p:nvPicPr>
        <p:blipFill rotWithShape="1">
          <a:blip r:embed="rId3"/>
          <a:srcRect b="8572"/>
          <a:stretch/>
        </p:blipFill>
        <p:spPr>
          <a:xfrm>
            <a:off x="260303" y="2215243"/>
            <a:ext cx="5245078" cy="3488871"/>
          </a:xfrm>
          <a:prstGeom prst="rect">
            <a:avLst/>
          </a:prstGeom>
        </p:spPr>
      </p:pic>
      <p:pic>
        <p:nvPicPr>
          <p:cNvPr id="7" name="Picture 6">
            <a:extLst>
              <a:ext uri="{FF2B5EF4-FFF2-40B4-BE49-F238E27FC236}">
                <a16:creationId xmlns:a16="http://schemas.microsoft.com/office/drawing/2014/main" id="{8D03FB4C-7C66-4EC2-B49A-AF3A21FB581A}"/>
              </a:ext>
            </a:extLst>
          </p:cNvPr>
          <p:cNvPicPr>
            <a:picLocks noChangeAspect="1"/>
          </p:cNvPicPr>
          <p:nvPr/>
        </p:nvPicPr>
        <p:blipFill>
          <a:blip r:embed="rId4"/>
          <a:stretch>
            <a:fillRect/>
          </a:stretch>
        </p:blipFill>
        <p:spPr>
          <a:xfrm>
            <a:off x="6506998" y="2547937"/>
            <a:ext cx="5403793" cy="2823482"/>
          </a:xfrm>
          <a:prstGeom prst="rect">
            <a:avLst/>
          </a:prstGeom>
        </p:spPr>
      </p:pic>
    </p:spTree>
    <p:extLst>
      <p:ext uri="{BB962C8B-B14F-4D97-AF65-F5344CB8AC3E}">
        <p14:creationId xmlns:p14="http://schemas.microsoft.com/office/powerpoint/2010/main" val="1212746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EF314B-4C7F-42C7-A649-327DB98A310B}"/>
              </a:ext>
            </a:extLst>
          </p:cNvPr>
          <p:cNvSpPr>
            <a:spLocks noGrp="1"/>
          </p:cNvSpPr>
          <p:nvPr>
            <p:ph type="title"/>
          </p:nvPr>
        </p:nvSpPr>
        <p:spPr/>
        <p:txBody>
          <a:bodyPr/>
          <a:lstStyle/>
          <a:p>
            <a:endParaRPr lang="en-US" dirty="0"/>
          </a:p>
        </p:txBody>
      </p:sp>
      <p:sp>
        <p:nvSpPr>
          <p:cNvPr id="6" name="Rectangle 5">
            <a:extLst>
              <a:ext uri="{FF2B5EF4-FFF2-40B4-BE49-F238E27FC236}">
                <a16:creationId xmlns:a16="http://schemas.microsoft.com/office/drawing/2014/main" id="{21AA0C83-2612-46CD-A13C-66C3E219B47C}"/>
              </a:ext>
            </a:extLst>
          </p:cNvPr>
          <p:cNvSpPr/>
          <p:nvPr/>
        </p:nvSpPr>
        <p:spPr>
          <a:xfrm>
            <a:off x="137319" y="6276512"/>
            <a:ext cx="6657891" cy="4350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rgbClr val="FF8C00"/>
                </a:solidFill>
              </a:rPr>
              <a:t>// Technopreneurs Innovating Tomorrow</a:t>
            </a:r>
          </a:p>
        </p:txBody>
      </p:sp>
    </p:spTree>
    <p:extLst>
      <p:ext uri="{BB962C8B-B14F-4D97-AF65-F5344CB8AC3E}">
        <p14:creationId xmlns:p14="http://schemas.microsoft.com/office/powerpoint/2010/main" val="942866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EF314B-4C7F-42C7-A649-327DB98A310B}"/>
              </a:ext>
            </a:extLst>
          </p:cNvPr>
          <p:cNvSpPr>
            <a:spLocks noGrp="1"/>
          </p:cNvSpPr>
          <p:nvPr>
            <p:ph type="title"/>
          </p:nvPr>
        </p:nvSpPr>
        <p:spPr/>
        <p:txBody>
          <a:bodyPr/>
          <a:lstStyle/>
          <a:p>
            <a:r>
              <a:rPr lang="en-US" dirty="0"/>
              <a:t>Your Purpose, Your Goal</a:t>
            </a:r>
          </a:p>
        </p:txBody>
      </p:sp>
      <p:sp>
        <p:nvSpPr>
          <p:cNvPr id="6" name="Rectangle 5">
            <a:extLst>
              <a:ext uri="{FF2B5EF4-FFF2-40B4-BE49-F238E27FC236}">
                <a16:creationId xmlns:a16="http://schemas.microsoft.com/office/drawing/2014/main" id="{21AA0C83-2612-46CD-A13C-66C3E219B47C}"/>
              </a:ext>
            </a:extLst>
          </p:cNvPr>
          <p:cNvSpPr/>
          <p:nvPr/>
        </p:nvSpPr>
        <p:spPr>
          <a:xfrm>
            <a:off x="137319" y="6276512"/>
            <a:ext cx="6657891" cy="4350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rgbClr val="FF8C00"/>
                </a:solidFill>
              </a:rPr>
              <a:t>// Technopreneurs Innovating Tomorrow</a:t>
            </a:r>
          </a:p>
        </p:txBody>
      </p:sp>
    </p:spTree>
    <p:extLst>
      <p:ext uri="{BB962C8B-B14F-4D97-AF65-F5344CB8AC3E}">
        <p14:creationId xmlns:p14="http://schemas.microsoft.com/office/powerpoint/2010/main" val="2148747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Arrow: Right 16">
            <a:extLst>
              <a:ext uri="{FF2B5EF4-FFF2-40B4-BE49-F238E27FC236}">
                <a16:creationId xmlns:a16="http://schemas.microsoft.com/office/drawing/2014/main" id="{7D49DEB0-55FD-4EA4-BD0C-9CDE6F25FAF5}"/>
              </a:ext>
            </a:extLst>
          </p:cNvPr>
          <p:cNvSpPr/>
          <p:nvPr/>
        </p:nvSpPr>
        <p:spPr>
          <a:xfrm>
            <a:off x="37036" y="1354347"/>
            <a:ext cx="3407947" cy="1753891"/>
          </a:xfrm>
          <a:prstGeom prst="rightArrow">
            <a:avLst/>
          </a:prstGeom>
          <a:solidFill>
            <a:schemeClr val="bg1">
              <a:lumMod val="85000"/>
              <a:alpha val="6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6BF945-F53D-440C-97C6-6FB20383CE8E}"/>
              </a:ext>
            </a:extLst>
          </p:cNvPr>
          <p:cNvSpPr>
            <a:spLocks noGrp="1"/>
          </p:cNvSpPr>
          <p:nvPr>
            <p:ph type="title"/>
          </p:nvPr>
        </p:nvSpPr>
        <p:spPr>
          <a:xfrm>
            <a:off x="106522" y="218861"/>
            <a:ext cx="6877529" cy="841883"/>
          </a:xfrm>
        </p:spPr>
        <p:txBody>
          <a:bodyPr/>
          <a:lstStyle/>
          <a:p>
            <a:r>
              <a:rPr lang="en-US" dirty="0"/>
              <a:t>Master Timeline</a:t>
            </a:r>
          </a:p>
        </p:txBody>
      </p:sp>
      <p:grpSp>
        <p:nvGrpSpPr>
          <p:cNvPr id="11" name="Group 10">
            <a:extLst>
              <a:ext uri="{FF2B5EF4-FFF2-40B4-BE49-F238E27FC236}">
                <a16:creationId xmlns:a16="http://schemas.microsoft.com/office/drawing/2014/main" id="{B2614928-E4F9-4839-A3A3-8D5C4787B4F6}"/>
              </a:ext>
            </a:extLst>
          </p:cNvPr>
          <p:cNvGrpSpPr/>
          <p:nvPr/>
        </p:nvGrpSpPr>
        <p:grpSpPr>
          <a:xfrm>
            <a:off x="-3049" y="-14543"/>
            <a:ext cx="12535589" cy="3612444"/>
            <a:chOff x="-343589" y="474134"/>
            <a:chExt cx="12535589" cy="3612444"/>
          </a:xfrm>
        </p:grpSpPr>
        <p:sp>
          <p:nvSpPr>
            <p:cNvPr id="10" name="Arrow: Right 9">
              <a:extLst>
                <a:ext uri="{FF2B5EF4-FFF2-40B4-BE49-F238E27FC236}">
                  <a16:creationId xmlns:a16="http://schemas.microsoft.com/office/drawing/2014/main" id="{112D3A18-63EA-4FF0-B9FD-DBEF0A2EA245}"/>
                </a:ext>
              </a:extLst>
            </p:cNvPr>
            <p:cNvSpPr/>
            <p:nvPr/>
          </p:nvSpPr>
          <p:spPr>
            <a:xfrm>
              <a:off x="-343589" y="474134"/>
              <a:ext cx="12535589" cy="3612444"/>
            </a:xfrm>
            <a:prstGeom prst="rightArrow">
              <a:avLst/>
            </a:prstGeom>
            <a:solidFill>
              <a:srgbClr val="E6E6E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CDA31D74-F24C-4F95-9F66-27CEC2F24414}"/>
                </a:ext>
              </a:extLst>
            </p:cNvPr>
            <p:cNvGrpSpPr/>
            <p:nvPr/>
          </p:nvGrpSpPr>
          <p:grpSpPr>
            <a:xfrm>
              <a:off x="0" y="1512302"/>
              <a:ext cx="11751733" cy="768054"/>
              <a:chOff x="0" y="1512302"/>
              <a:chExt cx="11751733" cy="768054"/>
            </a:xfrm>
          </p:grpSpPr>
          <p:sp>
            <p:nvSpPr>
              <p:cNvPr id="6" name="Rectangle 5">
                <a:extLst>
                  <a:ext uri="{FF2B5EF4-FFF2-40B4-BE49-F238E27FC236}">
                    <a16:creationId xmlns:a16="http://schemas.microsoft.com/office/drawing/2014/main" id="{47436C8E-F2E4-4795-8A0B-309A58CEB99B}"/>
                  </a:ext>
                </a:extLst>
              </p:cNvPr>
              <p:cNvSpPr/>
              <p:nvPr/>
            </p:nvSpPr>
            <p:spPr>
              <a:xfrm>
                <a:off x="3386667" y="1512302"/>
                <a:ext cx="3386667" cy="7680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Jan - March</a:t>
                </a:r>
              </a:p>
            </p:txBody>
          </p:sp>
          <p:sp>
            <p:nvSpPr>
              <p:cNvPr id="4" name="Rectangle 3">
                <a:extLst>
                  <a:ext uri="{FF2B5EF4-FFF2-40B4-BE49-F238E27FC236}">
                    <a16:creationId xmlns:a16="http://schemas.microsoft.com/office/drawing/2014/main" id="{B22F8A5E-08B2-4935-BAC3-B5C5CDD3B754}"/>
                  </a:ext>
                </a:extLst>
              </p:cNvPr>
              <p:cNvSpPr/>
              <p:nvPr/>
            </p:nvSpPr>
            <p:spPr>
              <a:xfrm>
                <a:off x="0" y="1512302"/>
                <a:ext cx="3386667" cy="7680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 - Jan</a:t>
                </a:r>
              </a:p>
            </p:txBody>
          </p:sp>
          <p:sp>
            <p:nvSpPr>
              <p:cNvPr id="7" name="Rectangle 6">
                <a:extLst>
                  <a:ext uri="{FF2B5EF4-FFF2-40B4-BE49-F238E27FC236}">
                    <a16:creationId xmlns:a16="http://schemas.microsoft.com/office/drawing/2014/main" id="{80A5D206-E87B-4386-80AD-339065763AD4}"/>
                  </a:ext>
                </a:extLst>
              </p:cNvPr>
              <p:cNvSpPr/>
              <p:nvPr/>
            </p:nvSpPr>
            <p:spPr>
              <a:xfrm>
                <a:off x="6773334" y="1512302"/>
                <a:ext cx="3386667" cy="7680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March - Beyond</a:t>
                </a:r>
              </a:p>
            </p:txBody>
          </p:sp>
          <p:sp>
            <p:nvSpPr>
              <p:cNvPr id="8" name="Isosceles Triangle 7">
                <a:extLst>
                  <a:ext uri="{FF2B5EF4-FFF2-40B4-BE49-F238E27FC236}">
                    <a16:creationId xmlns:a16="http://schemas.microsoft.com/office/drawing/2014/main" id="{8866EA56-483C-41B1-B8A5-2ED3EB5702C4}"/>
                  </a:ext>
                </a:extLst>
              </p:cNvPr>
              <p:cNvSpPr/>
              <p:nvPr/>
            </p:nvSpPr>
            <p:spPr>
              <a:xfrm>
                <a:off x="10160001" y="1512302"/>
                <a:ext cx="1591732" cy="768054"/>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TextBox 11">
            <a:extLst>
              <a:ext uri="{FF2B5EF4-FFF2-40B4-BE49-F238E27FC236}">
                <a16:creationId xmlns:a16="http://schemas.microsoft.com/office/drawing/2014/main" id="{EF1A351B-F26E-4F94-A765-37894115E7D3}"/>
              </a:ext>
            </a:extLst>
          </p:cNvPr>
          <p:cNvSpPr txBox="1"/>
          <p:nvPr/>
        </p:nvSpPr>
        <p:spPr>
          <a:xfrm>
            <a:off x="3885250" y="2299279"/>
            <a:ext cx="6197601" cy="707886"/>
          </a:xfrm>
          <a:prstGeom prst="rect">
            <a:avLst/>
          </a:prstGeom>
          <a:noFill/>
        </p:spPr>
        <p:txBody>
          <a:bodyPr wrap="square" rtlCol="0">
            <a:spAutoFit/>
          </a:bodyPr>
          <a:lstStyle/>
          <a:p>
            <a:pPr algn="ctr"/>
            <a:r>
              <a:rPr lang="en-US" sz="4000" b="1" dirty="0"/>
              <a:t>Develop &amp; Challenge</a:t>
            </a:r>
          </a:p>
        </p:txBody>
      </p:sp>
      <p:sp>
        <p:nvSpPr>
          <p:cNvPr id="15" name="TextBox 14">
            <a:extLst>
              <a:ext uri="{FF2B5EF4-FFF2-40B4-BE49-F238E27FC236}">
                <a16:creationId xmlns:a16="http://schemas.microsoft.com/office/drawing/2014/main" id="{B1BFD729-8EB4-4B66-9B85-2765A0B27A77}"/>
              </a:ext>
            </a:extLst>
          </p:cNvPr>
          <p:cNvSpPr txBox="1"/>
          <p:nvPr/>
        </p:nvSpPr>
        <p:spPr>
          <a:xfrm>
            <a:off x="316088" y="3481346"/>
            <a:ext cx="3070579"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Intensive Technical Training</a:t>
            </a:r>
          </a:p>
          <a:p>
            <a:pPr marL="285750" indent="-285750">
              <a:buFont typeface="Arial" panose="020B0604020202020204" pitchFamily="34" charset="0"/>
              <a:buChar char="•"/>
            </a:pPr>
            <a:r>
              <a:rPr lang="en-US" sz="2000" dirty="0"/>
              <a:t>Self-paced Learning</a:t>
            </a:r>
          </a:p>
        </p:txBody>
      </p:sp>
      <p:sp>
        <p:nvSpPr>
          <p:cNvPr id="16" name="TextBox 15">
            <a:extLst>
              <a:ext uri="{FF2B5EF4-FFF2-40B4-BE49-F238E27FC236}">
                <a16:creationId xmlns:a16="http://schemas.microsoft.com/office/drawing/2014/main" id="{AB45B4C3-97D3-426D-8CFF-D1516D0C736A}"/>
              </a:ext>
            </a:extLst>
          </p:cNvPr>
          <p:cNvSpPr txBox="1"/>
          <p:nvPr/>
        </p:nvSpPr>
        <p:spPr>
          <a:xfrm>
            <a:off x="3781777" y="3481345"/>
            <a:ext cx="3601156"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Entrepreneurship Skill Set Building</a:t>
            </a:r>
          </a:p>
          <a:p>
            <a:pPr marL="285750" indent="-285750">
              <a:buFont typeface="Arial" panose="020B0604020202020204" pitchFamily="34" charset="0"/>
              <a:buChar char="•"/>
            </a:pPr>
            <a:r>
              <a:rPr lang="en-US" sz="2000" dirty="0"/>
              <a:t>Technical skills Certification</a:t>
            </a:r>
          </a:p>
          <a:p>
            <a:pPr marL="285750" indent="-285750">
              <a:buFont typeface="Arial" panose="020B0604020202020204" pitchFamily="34" charset="0"/>
              <a:buChar char="•"/>
            </a:pPr>
            <a:r>
              <a:rPr lang="en-US" sz="2000" dirty="0"/>
              <a:t>MSP Tutored Workshop for Peers</a:t>
            </a:r>
          </a:p>
          <a:p>
            <a:pPr marL="285750" indent="-285750">
              <a:buFont typeface="Arial" panose="020B0604020202020204" pitchFamily="34" charset="0"/>
              <a:buChar char="•"/>
            </a:pPr>
            <a:r>
              <a:rPr lang="en-US" sz="2000" dirty="0"/>
              <a:t>Imagine Events</a:t>
            </a:r>
          </a:p>
        </p:txBody>
      </p:sp>
      <p:sp>
        <p:nvSpPr>
          <p:cNvPr id="13" name="TextBox 12">
            <a:extLst>
              <a:ext uri="{FF2B5EF4-FFF2-40B4-BE49-F238E27FC236}">
                <a16:creationId xmlns:a16="http://schemas.microsoft.com/office/drawing/2014/main" id="{C482ECEF-291C-4E84-8883-0766DE5DFF5B}"/>
              </a:ext>
            </a:extLst>
          </p:cNvPr>
          <p:cNvSpPr txBox="1"/>
          <p:nvPr/>
        </p:nvSpPr>
        <p:spPr>
          <a:xfrm>
            <a:off x="316088" y="2332809"/>
            <a:ext cx="2754489" cy="707886"/>
          </a:xfrm>
          <a:prstGeom prst="rect">
            <a:avLst/>
          </a:prstGeom>
          <a:noFill/>
        </p:spPr>
        <p:txBody>
          <a:bodyPr wrap="square" rtlCol="0">
            <a:spAutoFit/>
          </a:bodyPr>
          <a:lstStyle/>
          <a:p>
            <a:pPr algn="ctr"/>
            <a:r>
              <a:rPr lang="en-US" sz="4000" b="1" dirty="0"/>
              <a:t>Explore</a:t>
            </a:r>
          </a:p>
        </p:txBody>
      </p:sp>
      <p:sp>
        <p:nvSpPr>
          <p:cNvPr id="18" name="TextBox 17">
            <a:extLst>
              <a:ext uri="{FF2B5EF4-FFF2-40B4-BE49-F238E27FC236}">
                <a16:creationId xmlns:a16="http://schemas.microsoft.com/office/drawing/2014/main" id="{8C0D5754-0678-4B57-AD8D-E8A6004A1189}"/>
              </a:ext>
            </a:extLst>
          </p:cNvPr>
          <p:cNvSpPr txBox="1"/>
          <p:nvPr/>
        </p:nvSpPr>
        <p:spPr>
          <a:xfrm>
            <a:off x="7778043" y="3481345"/>
            <a:ext cx="4199468"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Imagine Cup</a:t>
            </a:r>
          </a:p>
          <a:p>
            <a:pPr marL="285750" indent="-285750">
              <a:buFont typeface="Arial" panose="020B0604020202020204" pitchFamily="34" charset="0"/>
              <a:buChar char="•"/>
            </a:pPr>
            <a:r>
              <a:rPr lang="en-US" sz="2000" dirty="0"/>
              <a:t>Mini Technical Projects</a:t>
            </a:r>
          </a:p>
          <a:p>
            <a:pPr marL="285750" indent="-285750">
              <a:buFont typeface="Arial" panose="020B0604020202020204" pitchFamily="34" charset="0"/>
              <a:buChar char="•"/>
            </a:pPr>
            <a:r>
              <a:rPr lang="en-US" sz="2000" dirty="0"/>
              <a:t>Microsoft Partner Events</a:t>
            </a:r>
          </a:p>
          <a:p>
            <a:pPr marL="285750" indent="-285750">
              <a:buFont typeface="Arial" panose="020B0604020202020204" pitchFamily="34" charset="0"/>
              <a:buChar char="•"/>
            </a:pPr>
            <a:r>
              <a:rPr lang="en-US" sz="2000" dirty="0"/>
              <a:t>Enriching Learning</a:t>
            </a:r>
          </a:p>
          <a:p>
            <a:pPr marL="285750" indent="-285750">
              <a:buFont typeface="Arial" panose="020B0604020202020204" pitchFamily="34" charset="0"/>
              <a:buChar char="•"/>
            </a:pPr>
            <a:r>
              <a:rPr lang="en-US" sz="2000" dirty="0"/>
              <a:t>MSP Plan &amp; Recruit | Class of 2019</a:t>
            </a:r>
          </a:p>
        </p:txBody>
      </p:sp>
      <p:sp>
        <p:nvSpPr>
          <p:cNvPr id="19" name="Rectangle 18">
            <a:extLst>
              <a:ext uri="{FF2B5EF4-FFF2-40B4-BE49-F238E27FC236}">
                <a16:creationId xmlns:a16="http://schemas.microsoft.com/office/drawing/2014/main" id="{95B6EA2C-F58A-47DC-ADA5-95105576B6D2}"/>
              </a:ext>
            </a:extLst>
          </p:cNvPr>
          <p:cNvSpPr/>
          <p:nvPr/>
        </p:nvSpPr>
        <p:spPr>
          <a:xfrm>
            <a:off x="137319" y="6276512"/>
            <a:ext cx="6657891" cy="4350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rgbClr val="FF8C00"/>
                </a:solidFill>
              </a:rPr>
              <a:t>// Technopreneurs Innovating Tomorrow</a:t>
            </a:r>
          </a:p>
        </p:txBody>
      </p:sp>
    </p:spTree>
    <p:extLst>
      <p:ext uri="{BB962C8B-B14F-4D97-AF65-F5344CB8AC3E}">
        <p14:creationId xmlns:p14="http://schemas.microsoft.com/office/powerpoint/2010/main" val="555296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CF59C-85DF-4B45-9120-FBEEF2344FA1}"/>
              </a:ext>
            </a:extLst>
          </p:cNvPr>
          <p:cNvSpPr>
            <a:spLocks noGrp="1"/>
          </p:cNvSpPr>
          <p:nvPr>
            <p:ph type="body" sz="quarter" idx="10"/>
          </p:nvPr>
        </p:nvSpPr>
        <p:spPr/>
        <p:txBody>
          <a:bodyPr/>
          <a:lstStyle/>
          <a:p>
            <a:r>
              <a:rPr lang="en-US" dirty="0"/>
              <a:t>Azure 101</a:t>
            </a:r>
          </a:p>
        </p:txBody>
      </p:sp>
      <p:sp>
        <p:nvSpPr>
          <p:cNvPr id="4" name="Rectangle 3">
            <a:extLst>
              <a:ext uri="{FF2B5EF4-FFF2-40B4-BE49-F238E27FC236}">
                <a16:creationId xmlns:a16="http://schemas.microsoft.com/office/drawing/2014/main" id="{A09563C4-B5B4-43D0-A812-633B0392E87D}"/>
              </a:ext>
            </a:extLst>
          </p:cNvPr>
          <p:cNvSpPr/>
          <p:nvPr/>
        </p:nvSpPr>
        <p:spPr>
          <a:xfrm>
            <a:off x="146304" y="6276622"/>
            <a:ext cx="2303385" cy="4064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422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 Cloud Computing is?</a:t>
            </a:r>
          </a:p>
        </p:txBody>
      </p:sp>
      <p:grpSp>
        <p:nvGrpSpPr>
          <p:cNvPr id="3" name="Group 2"/>
          <p:cNvGrpSpPr/>
          <p:nvPr/>
        </p:nvGrpSpPr>
        <p:grpSpPr>
          <a:xfrm>
            <a:off x="996776" y="1475635"/>
            <a:ext cx="10198449" cy="3906731"/>
            <a:chOff x="996776" y="1475635"/>
            <a:chExt cx="10198449" cy="3906731"/>
          </a:xfrm>
        </p:grpSpPr>
        <p:grpSp>
          <p:nvGrpSpPr>
            <p:cNvPr id="6" name="Group 5"/>
            <p:cNvGrpSpPr>
              <a:grpSpLocks noChangeAspect="1"/>
            </p:cNvGrpSpPr>
            <p:nvPr/>
          </p:nvGrpSpPr>
          <p:grpSpPr bwMode="auto">
            <a:xfrm>
              <a:off x="996776" y="1475635"/>
              <a:ext cx="10198449" cy="3906731"/>
              <a:chOff x="537" y="880"/>
              <a:chExt cx="3686" cy="1412"/>
            </a:xfrm>
            <a:solidFill>
              <a:schemeClr val="bg1">
                <a:lumMod val="50000"/>
              </a:schemeClr>
            </a:solidFill>
          </p:grpSpPr>
          <p:sp>
            <p:nvSpPr>
              <p:cNvPr id="8" name="Freeform 6"/>
              <p:cNvSpPr>
                <a:spLocks/>
              </p:cNvSpPr>
              <p:nvPr/>
            </p:nvSpPr>
            <p:spPr bwMode="auto">
              <a:xfrm>
                <a:off x="537" y="880"/>
                <a:ext cx="3686" cy="1412"/>
              </a:xfrm>
              <a:custGeom>
                <a:avLst/>
                <a:gdLst>
                  <a:gd name="T0" fmla="*/ 9301 w 10181"/>
                  <a:gd name="T1" fmla="*/ 2165 h 3915"/>
                  <a:gd name="T2" fmla="*/ 8890 w 10181"/>
                  <a:gd name="T3" fmla="*/ 2267 h 3915"/>
                  <a:gd name="T4" fmla="*/ 7738 w 10181"/>
                  <a:gd name="T5" fmla="*/ 1296 h 3915"/>
                  <a:gd name="T6" fmla="*/ 7061 w 10181"/>
                  <a:gd name="T7" fmla="*/ 1509 h 3915"/>
                  <a:gd name="T8" fmla="*/ 5600 w 10181"/>
                  <a:gd name="T9" fmla="*/ 416 h 3915"/>
                  <a:gd name="T10" fmla="*/ 4869 w 10181"/>
                  <a:gd name="T11" fmla="*/ 603 h 3915"/>
                  <a:gd name="T12" fmla="*/ 3498 w 10181"/>
                  <a:gd name="T13" fmla="*/ 0 h 3915"/>
                  <a:gd name="T14" fmla="*/ 1904 w 10181"/>
                  <a:gd name="T15" fmla="*/ 912 h 3915"/>
                  <a:gd name="T16" fmla="*/ 1525 w 10181"/>
                  <a:gd name="T17" fmla="*/ 864 h 3915"/>
                  <a:gd name="T18" fmla="*/ 0 w 10181"/>
                  <a:gd name="T19" fmla="*/ 2389 h 3915"/>
                  <a:gd name="T20" fmla="*/ 1525 w 10181"/>
                  <a:gd name="T21" fmla="*/ 3915 h 3915"/>
                  <a:gd name="T22" fmla="*/ 1637 w 10181"/>
                  <a:gd name="T23" fmla="*/ 3909 h 3915"/>
                  <a:gd name="T24" fmla="*/ 9194 w 10181"/>
                  <a:gd name="T25" fmla="*/ 3909 h 3915"/>
                  <a:gd name="T26" fmla="*/ 9301 w 10181"/>
                  <a:gd name="T27" fmla="*/ 3915 h 3915"/>
                  <a:gd name="T28" fmla="*/ 10181 w 10181"/>
                  <a:gd name="T29" fmla="*/ 3040 h 3915"/>
                  <a:gd name="T30" fmla="*/ 9301 w 10181"/>
                  <a:gd name="T31" fmla="*/ 2165 h 3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81" h="3915">
                    <a:moveTo>
                      <a:pt x="9301" y="2165"/>
                    </a:moveTo>
                    <a:cubicBezTo>
                      <a:pt x="9152" y="2165"/>
                      <a:pt x="9013" y="2203"/>
                      <a:pt x="8890" y="2267"/>
                    </a:cubicBezTo>
                    <a:cubicBezTo>
                      <a:pt x="8800" y="1717"/>
                      <a:pt x="8320" y="1296"/>
                      <a:pt x="7738" y="1296"/>
                    </a:cubicBezTo>
                    <a:cubicBezTo>
                      <a:pt x="7488" y="1296"/>
                      <a:pt x="7253" y="1376"/>
                      <a:pt x="7061" y="1509"/>
                    </a:cubicBezTo>
                    <a:cubicBezTo>
                      <a:pt x="6880" y="880"/>
                      <a:pt x="6293" y="416"/>
                      <a:pt x="5600" y="416"/>
                    </a:cubicBezTo>
                    <a:cubicBezTo>
                      <a:pt x="5333" y="416"/>
                      <a:pt x="5088" y="485"/>
                      <a:pt x="4869" y="603"/>
                    </a:cubicBezTo>
                    <a:cubicBezTo>
                      <a:pt x="4533" y="229"/>
                      <a:pt x="4042" y="0"/>
                      <a:pt x="3498" y="0"/>
                    </a:cubicBezTo>
                    <a:cubicBezTo>
                      <a:pt x="2821" y="0"/>
                      <a:pt x="2224" y="363"/>
                      <a:pt x="1904" y="912"/>
                    </a:cubicBezTo>
                    <a:cubicBezTo>
                      <a:pt x="1781" y="880"/>
                      <a:pt x="1658" y="864"/>
                      <a:pt x="1525" y="864"/>
                    </a:cubicBezTo>
                    <a:cubicBezTo>
                      <a:pt x="682" y="864"/>
                      <a:pt x="0" y="1547"/>
                      <a:pt x="0" y="2389"/>
                    </a:cubicBezTo>
                    <a:cubicBezTo>
                      <a:pt x="0" y="3232"/>
                      <a:pt x="682" y="3915"/>
                      <a:pt x="1525" y="3915"/>
                    </a:cubicBezTo>
                    <a:cubicBezTo>
                      <a:pt x="1562" y="3915"/>
                      <a:pt x="1600" y="3915"/>
                      <a:pt x="1637" y="3909"/>
                    </a:cubicBezTo>
                    <a:cubicBezTo>
                      <a:pt x="9194" y="3909"/>
                      <a:pt x="9194" y="3909"/>
                      <a:pt x="9194" y="3909"/>
                    </a:cubicBezTo>
                    <a:cubicBezTo>
                      <a:pt x="9226" y="3915"/>
                      <a:pt x="9264" y="3915"/>
                      <a:pt x="9301" y="3915"/>
                    </a:cubicBezTo>
                    <a:cubicBezTo>
                      <a:pt x="9786" y="3915"/>
                      <a:pt x="10181" y="3525"/>
                      <a:pt x="10181" y="3040"/>
                    </a:cubicBezTo>
                    <a:cubicBezTo>
                      <a:pt x="10181" y="2555"/>
                      <a:pt x="9786" y="2165"/>
                      <a:pt x="9301" y="216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50"/>
              </a:p>
            </p:txBody>
          </p:sp>
          <p:sp>
            <p:nvSpPr>
              <p:cNvPr id="9" name="Freeform 7"/>
              <p:cNvSpPr>
                <a:spLocks/>
              </p:cNvSpPr>
              <p:nvPr/>
            </p:nvSpPr>
            <p:spPr bwMode="auto">
              <a:xfrm>
                <a:off x="537" y="880"/>
                <a:ext cx="3686" cy="1412"/>
              </a:xfrm>
              <a:custGeom>
                <a:avLst/>
                <a:gdLst>
                  <a:gd name="T0" fmla="*/ 3368 w 3686"/>
                  <a:gd name="T1" fmla="*/ 781 h 1412"/>
                  <a:gd name="T2" fmla="*/ 3219 w 3686"/>
                  <a:gd name="T3" fmla="*/ 817 h 1412"/>
                  <a:gd name="T4" fmla="*/ 2802 w 3686"/>
                  <a:gd name="T5" fmla="*/ 467 h 1412"/>
                  <a:gd name="T6" fmla="*/ 2557 w 3686"/>
                  <a:gd name="T7" fmla="*/ 544 h 1412"/>
                  <a:gd name="T8" fmla="*/ 2028 w 3686"/>
                  <a:gd name="T9" fmla="*/ 150 h 1412"/>
                  <a:gd name="T10" fmla="*/ 1763 w 3686"/>
                  <a:gd name="T11" fmla="*/ 217 h 1412"/>
                  <a:gd name="T12" fmla="*/ 1267 w 3686"/>
                  <a:gd name="T13" fmla="*/ 0 h 1412"/>
                  <a:gd name="T14" fmla="*/ 690 w 3686"/>
                  <a:gd name="T15" fmla="*/ 329 h 1412"/>
                  <a:gd name="T16" fmla="*/ 552 w 3686"/>
                  <a:gd name="T17" fmla="*/ 311 h 1412"/>
                  <a:gd name="T18" fmla="*/ 0 w 3686"/>
                  <a:gd name="T19" fmla="*/ 861 h 1412"/>
                  <a:gd name="T20" fmla="*/ 552 w 3686"/>
                  <a:gd name="T21" fmla="*/ 1412 h 1412"/>
                  <a:gd name="T22" fmla="*/ 593 w 3686"/>
                  <a:gd name="T23" fmla="*/ 1410 h 1412"/>
                  <a:gd name="T24" fmla="*/ 3329 w 3686"/>
                  <a:gd name="T25" fmla="*/ 1410 h 1412"/>
                  <a:gd name="T26" fmla="*/ 3368 w 3686"/>
                  <a:gd name="T27" fmla="*/ 1412 h 1412"/>
                  <a:gd name="T28" fmla="*/ 3686 w 3686"/>
                  <a:gd name="T29" fmla="*/ 1096 h 1412"/>
                  <a:gd name="T30" fmla="*/ 3368 w 3686"/>
                  <a:gd name="T31" fmla="*/ 781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6" h="1412">
                    <a:moveTo>
                      <a:pt x="3368" y="781"/>
                    </a:moveTo>
                    <a:cubicBezTo>
                      <a:pt x="3314" y="781"/>
                      <a:pt x="3263" y="794"/>
                      <a:pt x="3219" y="817"/>
                    </a:cubicBezTo>
                    <a:cubicBezTo>
                      <a:pt x="3186" y="619"/>
                      <a:pt x="3013" y="467"/>
                      <a:pt x="2802" y="467"/>
                    </a:cubicBezTo>
                    <a:cubicBezTo>
                      <a:pt x="2711" y="467"/>
                      <a:pt x="2626" y="496"/>
                      <a:pt x="2557" y="544"/>
                    </a:cubicBezTo>
                    <a:cubicBezTo>
                      <a:pt x="2491" y="317"/>
                      <a:pt x="2279" y="150"/>
                      <a:pt x="2028" y="150"/>
                    </a:cubicBezTo>
                    <a:cubicBezTo>
                      <a:pt x="1931" y="150"/>
                      <a:pt x="1842" y="175"/>
                      <a:pt x="1763" y="217"/>
                    </a:cubicBezTo>
                    <a:cubicBezTo>
                      <a:pt x="1641" y="82"/>
                      <a:pt x="1464" y="0"/>
                      <a:pt x="1267" y="0"/>
                    </a:cubicBezTo>
                    <a:cubicBezTo>
                      <a:pt x="1022" y="0"/>
                      <a:pt x="805" y="131"/>
                      <a:pt x="690" y="329"/>
                    </a:cubicBezTo>
                    <a:cubicBezTo>
                      <a:pt x="645" y="317"/>
                      <a:pt x="601" y="311"/>
                      <a:pt x="552" y="311"/>
                    </a:cubicBezTo>
                    <a:cubicBezTo>
                      <a:pt x="247" y="311"/>
                      <a:pt x="0" y="558"/>
                      <a:pt x="0" y="861"/>
                    </a:cubicBezTo>
                    <a:cubicBezTo>
                      <a:pt x="0" y="1166"/>
                      <a:pt x="247" y="1412"/>
                      <a:pt x="552" y="1412"/>
                    </a:cubicBezTo>
                    <a:cubicBezTo>
                      <a:pt x="566" y="1412"/>
                      <a:pt x="580" y="1412"/>
                      <a:pt x="593" y="1410"/>
                    </a:cubicBezTo>
                    <a:cubicBezTo>
                      <a:pt x="3329" y="1410"/>
                      <a:pt x="3329" y="1410"/>
                      <a:pt x="3329" y="1410"/>
                    </a:cubicBezTo>
                    <a:cubicBezTo>
                      <a:pt x="3341" y="1412"/>
                      <a:pt x="3354" y="1412"/>
                      <a:pt x="3368" y="1412"/>
                    </a:cubicBezTo>
                    <a:cubicBezTo>
                      <a:pt x="3543" y="1412"/>
                      <a:pt x="3686" y="1271"/>
                      <a:pt x="3686" y="1096"/>
                    </a:cubicBezTo>
                    <a:cubicBezTo>
                      <a:pt x="3686" y="921"/>
                      <a:pt x="3543" y="781"/>
                      <a:pt x="3368" y="781"/>
                    </a:cubicBezTo>
                  </a:path>
                </a:pathLst>
              </a:cu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050" dirty="0"/>
              </a:p>
            </p:txBody>
          </p:sp>
        </p:grpSp>
        <p:sp>
          <p:nvSpPr>
            <p:cNvPr id="7" name="TextBox 6"/>
            <p:cNvSpPr txBox="1"/>
            <p:nvPr/>
          </p:nvSpPr>
          <p:spPr>
            <a:xfrm>
              <a:off x="2040243" y="3577815"/>
              <a:ext cx="8111515" cy="1323438"/>
            </a:xfrm>
            <a:prstGeom prst="rect">
              <a:avLst/>
            </a:prstGeom>
            <a:noFill/>
          </p:spPr>
          <p:txBody>
            <a:bodyPr wrap="none" rtlCol="0">
              <a:spAutoFit/>
            </a:bodyPr>
            <a:lstStyle/>
            <a:p>
              <a:pPr algn="ctr"/>
              <a:r>
                <a:rPr lang="en-US" sz="8000" dirty="0">
                  <a:solidFill>
                    <a:schemeClr val="bg1"/>
                  </a:solidFill>
                </a:rPr>
                <a:t>Cloud Computing</a:t>
              </a:r>
            </a:p>
          </p:txBody>
        </p:sp>
      </p:grpSp>
    </p:spTree>
    <p:extLst>
      <p:ext uri="{BB962C8B-B14F-4D97-AF65-F5344CB8AC3E}">
        <p14:creationId xmlns:p14="http://schemas.microsoft.com/office/powerpoint/2010/main" val="4061284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064988"/>
            <a:ext cx="12192000" cy="4284077"/>
            <a:chOff x="0" y="1440161"/>
            <a:chExt cx="10802189" cy="853904"/>
          </a:xfrm>
        </p:grpSpPr>
        <p:sp>
          <p:nvSpPr>
            <p:cNvPr id="5" name="Rectangle 4"/>
            <p:cNvSpPr/>
            <p:nvPr/>
          </p:nvSpPr>
          <p:spPr>
            <a:xfrm>
              <a:off x="0" y="1461154"/>
              <a:ext cx="10802189" cy="832911"/>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i="1" u="none" strike="noStrike" kern="0" cap="none" spc="0" normalizeH="0" baseline="0" noProof="0" dirty="0">
                <a:ln>
                  <a:noFill/>
                </a:ln>
                <a:solidFill>
                  <a:prstClr val="white"/>
                </a:solidFill>
                <a:effectLst/>
                <a:uLnTx/>
                <a:uFillTx/>
                <a:latin typeface="+mj-lt"/>
              </a:endParaRPr>
            </a:p>
          </p:txBody>
        </p:sp>
        <p:sp>
          <p:nvSpPr>
            <p:cNvPr id="6" name="Content Placeholder 2"/>
            <p:cNvSpPr txBox="1">
              <a:spLocks/>
            </p:cNvSpPr>
            <p:nvPr/>
          </p:nvSpPr>
          <p:spPr>
            <a:xfrm>
              <a:off x="746443" y="1440161"/>
              <a:ext cx="94234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Cloud computing is a model for enabling ubiquitous, convenient, on-demand network access to </a:t>
              </a:r>
              <a:r>
                <a:rPr lang="en-US" dirty="0">
                  <a:solidFill>
                    <a:srgbClr val="FFC000"/>
                  </a:solidFill>
                </a:rPr>
                <a:t>a shared pool of configurable computing resources</a:t>
              </a:r>
              <a:r>
                <a:rPr lang="en-US" dirty="0"/>
                <a:t> (e.g., networks, servers, storage, applications, and services) that can be rapidly provisioned and released with minimal management effort or service provider interaction.  This cloud model is composed of five essential characteristics, three service models, and four deployment models.</a:t>
              </a:r>
            </a:p>
            <a:p>
              <a:pPr algn="r"/>
              <a:r>
                <a:rPr lang="en-US" i="0" dirty="0"/>
                <a:t>National Institute of Standards and Technology</a:t>
              </a:r>
            </a:p>
            <a:p>
              <a:pPr algn="r"/>
              <a:r>
                <a:rPr lang="ko-KR" altLang="en-US" i="0" dirty="0"/>
                <a:t>미국</a:t>
              </a:r>
              <a:r>
                <a:rPr lang="en-US" altLang="ko-KR" i="0" dirty="0"/>
                <a:t> </a:t>
              </a:r>
              <a:r>
                <a:rPr lang="ko-KR" altLang="en-US" i="0" dirty="0"/>
                <a:t>국립표준기술연구소 정의</a:t>
              </a:r>
              <a:endParaRPr lang="en-US" i="0" dirty="0"/>
            </a:p>
          </p:txBody>
        </p:sp>
      </p:grpSp>
      <p:sp>
        <p:nvSpPr>
          <p:cNvPr id="9" name="Title 1"/>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Cloud Computing NIST Definition</a:t>
            </a:r>
          </a:p>
        </p:txBody>
      </p:sp>
    </p:spTree>
    <p:extLst>
      <p:ext uri="{BB962C8B-B14F-4D97-AF65-F5344CB8AC3E}">
        <p14:creationId xmlns:p14="http://schemas.microsoft.com/office/powerpoint/2010/main" val="7173019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lumMod val="65000"/>
                    <a:lumOff val="35000"/>
                  </a:schemeClr>
                </a:solidFill>
                <a:latin typeface="Segoe UI light (Headings)"/>
              </a:rPr>
              <a:t>Five Key Cloud Characteristics</a:t>
            </a:r>
          </a:p>
        </p:txBody>
      </p:sp>
      <p:grpSp>
        <p:nvGrpSpPr>
          <p:cNvPr id="4" name="Group 3"/>
          <p:cNvGrpSpPr/>
          <p:nvPr/>
        </p:nvGrpSpPr>
        <p:grpSpPr>
          <a:xfrm>
            <a:off x="0" y="1509662"/>
            <a:ext cx="12192000" cy="2757538"/>
            <a:chOff x="0" y="1461154"/>
            <a:chExt cx="10802189" cy="832911"/>
          </a:xfrm>
        </p:grpSpPr>
        <p:sp>
          <p:nvSpPr>
            <p:cNvPr id="5" name="Rectangle 4"/>
            <p:cNvSpPr/>
            <p:nvPr/>
          </p:nvSpPr>
          <p:spPr>
            <a:xfrm>
              <a:off x="0" y="1461154"/>
              <a:ext cx="10802189" cy="832911"/>
            </a:xfrm>
            <a:prstGeom prst="rect">
              <a:avLst/>
            </a:prstGeom>
            <a:solidFill>
              <a:srgbClr val="0070C0"/>
            </a:solidFill>
            <a:ln w="9525" cap="flat" cmpd="sng" algn="ctr">
              <a:noFill/>
              <a:prstDash val="solid"/>
            </a:ln>
            <a:effectLst/>
          </p:spPr>
          <p:txBody>
            <a:bodyPr rtlCol="0" anchor="ctr"/>
            <a:lstStyle/>
            <a:p>
              <a:pPr marL="571500" marR="0" lvl="0" indent="-571500" algn="ctr" defTabSz="914400" rtl="0" eaLnBrk="1" fontAlgn="auto" latinLnBrk="0" hangingPunct="1">
                <a:lnSpc>
                  <a:spcPct val="100000"/>
                </a:lnSpc>
                <a:spcBef>
                  <a:spcPts val="0"/>
                </a:spcBef>
                <a:spcAft>
                  <a:spcPts val="0"/>
                </a:spcAft>
                <a:buClrTx/>
                <a:buSzTx/>
                <a:buFont typeface="Wingdings" charset="2"/>
                <a:buChar char="§"/>
                <a:tabLst/>
                <a:defRPr/>
              </a:pPr>
              <a:endParaRPr kumimoji="0" lang="en-US" sz="4000" b="0" i="1" u="none" strike="noStrike" kern="0" cap="none" spc="0" normalizeH="0" baseline="0" noProof="0" dirty="0">
                <a:ln>
                  <a:noFill/>
                </a:ln>
                <a:solidFill>
                  <a:prstClr val="white"/>
                </a:solidFill>
                <a:effectLst/>
                <a:uLnTx/>
                <a:uFillTx/>
                <a:latin typeface="Segoe UI"/>
                <a:ea typeface="+mn-ea"/>
                <a:cs typeface="+mn-cs"/>
              </a:endParaRPr>
            </a:p>
          </p:txBody>
        </p:sp>
        <p:sp>
          <p:nvSpPr>
            <p:cNvPr id="6" name="Content Placeholder 2"/>
            <p:cNvSpPr txBox="1">
              <a:spLocks/>
            </p:cNvSpPr>
            <p:nvPr/>
          </p:nvSpPr>
          <p:spPr>
            <a:xfrm>
              <a:off x="746443" y="1483898"/>
              <a:ext cx="9423400" cy="789174"/>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089" rtl="0" eaLnBrk="1" fontAlgn="auto" latinLnBrk="0" hangingPunct="1">
                <a:lnSpc>
                  <a:spcPct val="90000"/>
                </a:lnSpc>
                <a:spcBef>
                  <a:spcPct val="20000"/>
                </a:spcBef>
                <a:spcAft>
                  <a:spcPts val="0"/>
                </a:spcAft>
                <a:buClrTx/>
                <a:buSzPct val="80000"/>
                <a:buFont typeface="Wingdings" charset="2"/>
                <a:buChar char="§"/>
                <a:tabLst/>
                <a:defRPr/>
              </a:pPr>
              <a:r>
                <a:rPr kumimoji="0" lang="en-US" sz="2800" b="0" i="0" u="none" strike="noStrike" kern="1200" cap="none" spc="0" normalizeH="0" baseline="0" noProof="0" dirty="0">
                  <a:ln>
                    <a:noFill/>
                  </a:ln>
                  <a:solidFill>
                    <a:prstClr val="white"/>
                  </a:solidFill>
                  <a:effectLst/>
                  <a:uLnTx/>
                  <a:uFillTx/>
                  <a:latin typeface="Segoe UI"/>
                  <a:ea typeface="+mn-ea"/>
                  <a:cs typeface="+mn-cs"/>
                </a:rPr>
                <a:t>On-demand self-service</a:t>
              </a:r>
            </a:p>
            <a:p>
              <a:pPr marL="457200" marR="0" lvl="0" indent="-457200" algn="l" defTabSz="914089" rtl="0" eaLnBrk="1" fontAlgn="auto" latinLnBrk="0" hangingPunct="1">
                <a:lnSpc>
                  <a:spcPct val="90000"/>
                </a:lnSpc>
                <a:spcBef>
                  <a:spcPct val="20000"/>
                </a:spcBef>
                <a:spcAft>
                  <a:spcPts val="0"/>
                </a:spcAft>
                <a:buClrTx/>
                <a:buSzPct val="80000"/>
                <a:buFont typeface="Wingdings" charset="2"/>
                <a:buChar char="§"/>
                <a:tabLst/>
                <a:defRPr/>
              </a:pPr>
              <a:r>
                <a:rPr kumimoji="0" lang="en-US" sz="2800" b="0" i="0" u="none" strike="noStrike" kern="1200" cap="none" spc="0" normalizeH="0" baseline="0" noProof="0" dirty="0">
                  <a:ln>
                    <a:noFill/>
                  </a:ln>
                  <a:solidFill>
                    <a:prstClr val="white"/>
                  </a:solidFill>
                  <a:effectLst/>
                  <a:uLnTx/>
                  <a:uFillTx/>
                  <a:latin typeface="Segoe UI"/>
                  <a:ea typeface="+mn-ea"/>
                  <a:cs typeface="+mn-cs"/>
                </a:rPr>
                <a:t>Ubiquitous network access</a:t>
              </a:r>
            </a:p>
            <a:p>
              <a:pPr marL="457200" marR="0" lvl="0" indent="-457200" algn="l" defTabSz="914089" rtl="0" eaLnBrk="1" fontAlgn="auto" latinLnBrk="0" hangingPunct="1">
                <a:lnSpc>
                  <a:spcPct val="90000"/>
                </a:lnSpc>
                <a:spcBef>
                  <a:spcPct val="20000"/>
                </a:spcBef>
                <a:spcAft>
                  <a:spcPts val="0"/>
                </a:spcAft>
                <a:buClrTx/>
                <a:buSzPct val="80000"/>
                <a:buFont typeface="Wingdings" charset="2"/>
                <a:buChar char="§"/>
                <a:tabLst/>
                <a:defRPr/>
              </a:pPr>
              <a:r>
                <a:rPr kumimoji="0" lang="en-US" sz="2800" b="0" i="0" u="none" strike="noStrike" kern="1200" cap="none" spc="0" normalizeH="0" baseline="0" noProof="0" dirty="0">
                  <a:ln>
                    <a:noFill/>
                  </a:ln>
                  <a:solidFill>
                    <a:prstClr val="white"/>
                  </a:solidFill>
                  <a:effectLst/>
                  <a:uLnTx/>
                  <a:uFillTx/>
                  <a:latin typeface="Segoe UI"/>
                  <a:ea typeface="+mn-ea"/>
                  <a:cs typeface="+mn-cs"/>
                </a:rPr>
                <a:t>Location-independent resource pooling</a:t>
              </a:r>
            </a:p>
            <a:p>
              <a:pPr marL="457200" marR="0" lvl="0" indent="-457200" algn="l" defTabSz="914089" rtl="0" eaLnBrk="1" fontAlgn="auto" latinLnBrk="0" hangingPunct="1">
                <a:lnSpc>
                  <a:spcPct val="90000"/>
                </a:lnSpc>
                <a:spcBef>
                  <a:spcPct val="20000"/>
                </a:spcBef>
                <a:spcAft>
                  <a:spcPts val="0"/>
                </a:spcAft>
                <a:buClrTx/>
                <a:buSzPct val="80000"/>
                <a:buFont typeface="Wingdings" charset="2"/>
                <a:buChar char="§"/>
                <a:tabLst/>
                <a:defRPr/>
              </a:pPr>
              <a:r>
                <a:rPr kumimoji="0" lang="en-US" sz="2800" b="0" i="0" u="none" strike="noStrike" kern="1200" cap="none" spc="0" normalizeH="0" baseline="0" noProof="0" dirty="0">
                  <a:ln>
                    <a:noFill/>
                  </a:ln>
                  <a:solidFill>
                    <a:prstClr val="white"/>
                  </a:solidFill>
                  <a:effectLst/>
                  <a:uLnTx/>
                  <a:uFillTx/>
                  <a:latin typeface="Segoe UI"/>
                  <a:ea typeface="+mn-ea"/>
                  <a:cs typeface="+mn-cs"/>
                </a:rPr>
                <a:t>Rapid elasticity</a:t>
              </a:r>
            </a:p>
            <a:p>
              <a:pPr marL="457200" marR="0" lvl="0" indent="-457200" algn="l" defTabSz="914089" rtl="0" eaLnBrk="1" fontAlgn="auto" latinLnBrk="0" hangingPunct="1">
                <a:lnSpc>
                  <a:spcPct val="90000"/>
                </a:lnSpc>
                <a:spcBef>
                  <a:spcPct val="20000"/>
                </a:spcBef>
                <a:spcAft>
                  <a:spcPts val="0"/>
                </a:spcAft>
                <a:buClrTx/>
                <a:buSzPct val="80000"/>
                <a:buFont typeface="Wingdings" charset="2"/>
                <a:buChar char="§"/>
                <a:tabLst/>
                <a:defRPr/>
              </a:pPr>
              <a:r>
                <a:rPr kumimoji="0" lang="en-US" sz="2800" b="0" i="0" u="none" strike="noStrike" kern="1200" cap="none" spc="0" normalizeH="0" baseline="0" noProof="0" dirty="0">
                  <a:ln>
                    <a:noFill/>
                  </a:ln>
                  <a:solidFill>
                    <a:prstClr val="white"/>
                  </a:solidFill>
                  <a:effectLst/>
                  <a:uLnTx/>
                  <a:uFillTx/>
                  <a:latin typeface="Segoe UI"/>
                  <a:ea typeface="+mn-ea"/>
                  <a:cs typeface="+mn-cs"/>
                </a:rPr>
                <a:t>Pay for what you use</a:t>
              </a:r>
            </a:p>
          </p:txBody>
        </p:sp>
      </p:grpSp>
    </p:spTree>
    <p:extLst>
      <p:ext uri="{BB962C8B-B14F-4D97-AF65-F5344CB8AC3E}">
        <p14:creationId xmlns:p14="http://schemas.microsoft.com/office/powerpoint/2010/main" val="3856847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101" y="728781"/>
            <a:ext cx="11655840" cy="899665"/>
          </a:xfrm>
        </p:spPr>
        <p:txBody>
          <a:bodyPr/>
          <a:lstStyle/>
          <a:p>
            <a:r>
              <a:rPr lang="en-US" sz="4400" dirty="0"/>
              <a:t>Cloud Computing Service Models</a:t>
            </a:r>
          </a:p>
        </p:txBody>
      </p:sp>
      <p:graphicFrame>
        <p:nvGraphicFramePr>
          <p:cNvPr id="16" name="Table 15"/>
          <p:cNvGraphicFramePr>
            <a:graphicFrameLocks noGrp="1"/>
          </p:cNvGraphicFramePr>
          <p:nvPr>
            <p:extLst/>
          </p:nvPr>
        </p:nvGraphicFramePr>
        <p:xfrm>
          <a:off x="1129042" y="2080887"/>
          <a:ext cx="9940029" cy="3116223"/>
        </p:xfrm>
        <a:graphic>
          <a:graphicData uri="http://schemas.openxmlformats.org/drawingml/2006/table">
            <a:tbl>
              <a:tblPr firstRow="1">
                <a:tableStyleId>{21E4AEA4-8DFA-4A89-87EB-49C32662AFE0}</a:tableStyleId>
              </a:tblPr>
              <a:tblGrid>
                <a:gridCol w="3661494">
                  <a:extLst>
                    <a:ext uri="{9D8B030D-6E8A-4147-A177-3AD203B41FA5}">
                      <a16:colId xmlns:a16="http://schemas.microsoft.com/office/drawing/2014/main" val="48614039"/>
                    </a:ext>
                  </a:extLst>
                </a:gridCol>
                <a:gridCol w="6278535">
                  <a:extLst>
                    <a:ext uri="{9D8B030D-6E8A-4147-A177-3AD203B41FA5}">
                      <a16:colId xmlns:a16="http://schemas.microsoft.com/office/drawing/2014/main" val="1124546490"/>
                    </a:ext>
                  </a:extLst>
                </a:gridCol>
              </a:tblGrid>
              <a:tr h="349486">
                <a:tc>
                  <a:txBody>
                    <a:bodyPr/>
                    <a:lstStyle/>
                    <a:p>
                      <a:pPr algn="ctr"/>
                      <a:r>
                        <a:rPr lang="en-US" b="0" dirty="0">
                          <a:solidFill>
                            <a:schemeClr val="bg1"/>
                          </a:solidFill>
                        </a:rPr>
                        <a:t>Model</a:t>
                      </a:r>
                    </a:p>
                  </a:txBody>
                  <a:tcPr>
                    <a:solidFill>
                      <a:srgbClr val="0070C0"/>
                    </a:solidFill>
                  </a:tcPr>
                </a:tc>
                <a:tc>
                  <a:txBody>
                    <a:bodyPr/>
                    <a:lstStyle/>
                    <a:p>
                      <a:pPr algn="ctr"/>
                      <a:r>
                        <a:rPr lang="en-US" b="0" dirty="0">
                          <a:solidFill>
                            <a:schemeClr val="bg1"/>
                          </a:solidFill>
                        </a:rPr>
                        <a:t>Description</a:t>
                      </a:r>
                    </a:p>
                  </a:txBody>
                  <a:tcPr>
                    <a:solidFill>
                      <a:srgbClr val="0070C0"/>
                    </a:solidFill>
                  </a:tcPr>
                </a:tc>
                <a:extLst>
                  <a:ext uri="{0D108BD9-81ED-4DB2-BD59-A6C34878D82A}">
                    <a16:rowId xmlns:a16="http://schemas.microsoft.com/office/drawing/2014/main" val="679667022"/>
                  </a:ext>
                </a:extLst>
              </a:tr>
              <a:tr h="916821">
                <a:tc>
                  <a:txBody>
                    <a:bodyPr/>
                    <a:lstStyle/>
                    <a:p>
                      <a:pPr algn="l"/>
                      <a:r>
                        <a:rPr lang="en-US" sz="2000" dirty="0"/>
                        <a:t>Software</a:t>
                      </a:r>
                      <a:r>
                        <a:rPr lang="en-US" sz="2000" baseline="0" dirty="0"/>
                        <a:t> as a Service (</a:t>
                      </a:r>
                      <a:r>
                        <a:rPr lang="en-US" sz="2000" baseline="0" dirty="0" err="1"/>
                        <a:t>SaaS</a:t>
                      </a:r>
                      <a:r>
                        <a:rPr lang="en-US" sz="2000" baseline="0" dirty="0"/>
                        <a:t>)</a:t>
                      </a:r>
                      <a:endParaRPr lang="en-US" sz="2000" dirty="0"/>
                    </a:p>
                  </a:txBody>
                  <a:tcPr>
                    <a:solidFill>
                      <a:schemeClr val="bg1">
                        <a:lumMod val="85000"/>
                      </a:schemeClr>
                    </a:solidFill>
                  </a:tcPr>
                </a:tc>
                <a:tc>
                  <a:txBody>
                    <a:bodyPr/>
                    <a:lstStyle/>
                    <a:p>
                      <a:pPr marL="0" marR="0" indent="0" algn="l" defTabSz="914099" rtl="0" eaLnBrk="1" fontAlgn="base" latinLnBrk="0" hangingPunct="1">
                        <a:lnSpc>
                          <a:spcPct val="100000"/>
                        </a:lnSpc>
                        <a:spcBef>
                          <a:spcPct val="0"/>
                        </a:spcBef>
                        <a:spcAft>
                          <a:spcPct val="0"/>
                        </a:spcAft>
                        <a:buClrTx/>
                        <a:buSzTx/>
                        <a:buFont typeface="Arial" panose="020B0604020202020204" pitchFamily="34" charset="0"/>
                        <a:buNone/>
                        <a:tabLst/>
                        <a:defRPr/>
                      </a:pPr>
                      <a:r>
                        <a:rPr lang="en-US" baseline="0" dirty="0">
                          <a:solidFill>
                            <a:schemeClr val="tx1"/>
                          </a:solidFill>
                        </a:rPr>
                        <a:t>Consume it</a:t>
                      </a:r>
                      <a:endParaRPr lang="en-US" dirty="0">
                        <a:solidFill>
                          <a:schemeClr val="tx1"/>
                        </a:solidFill>
                      </a:endParaRPr>
                    </a:p>
                    <a:p>
                      <a:pPr marL="0" indent="0" defTabSz="914099" fontAlgn="base">
                        <a:spcBef>
                          <a:spcPct val="0"/>
                        </a:spcBef>
                        <a:spcAft>
                          <a:spcPct val="0"/>
                        </a:spcAft>
                        <a:buFont typeface="Arial" panose="020B0604020202020204" pitchFamily="34" charset="0"/>
                        <a:buNone/>
                      </a:pPr>
                      <a:r>
                        <a:rPr lang="en-US" dirty="0">
                          <a:solidFill>
                            <a:schemeClr val="tx1"/>
                          </a:solidFill>
                        </a:rPr>
                        <a:t>End-User Applications</a:t>
                      </a:r>
                      <a:r>
                        <a:rPr lang="en-US" baseline="0" dirty="0">
                          <a:solidFill>
                            <a:schemeClr val="tx1"/>
                          </a:solidFill>
                        </a:rPr>
                        <a:t> delivered as a service, rather than by on-premises software</a:t>
                      </a:r>
                    </a:p>
                  </a:txBody>
                  <a:tcPr>
                    <a:solidFill>
                      <a:schemeClr val="bg1">
                        <a:lumMod val="85000"/>
                      </a:schemeClr>
                    </a:solidFill>
                  </a:tcPr>
                </a:tc>
                <a:extLst>
                  <a:ext uri="{0D108BD9-81ED-4DB2-BD59-A6C34878D82A}">
                    <a16:rowId xmlns:a16="http://schemas.microsoft.com/office/drawing/2014/main" val="2034482246"/>
                  </a:ext>
                </a:extLst>
              </a:tr>
              <a:tr h="916821">
                <a:tc>
                  <a:txBody>
                    <a:bodyPr/>
                    <a:lstStyle/>
                    <a:p>
                      <a:pPr algn="l"/>
                      <a:r>
                        <a:rPr lang="en-US" sz="2000" dirty="0"/>
                        <a:t>Platform as a Service</a:t>
                      </a:r>
                      <a:r>
                        <a:rPr lang="en-US" sz="2000" baseline="0" dirty="0"/>
                        <a:t> (</a:t>
                      </a:r>
                      <a:r>
                        <a:rPr lang="en-US" sz="2000" baseline="0" dirty="0" err="1"/>
                        <a:t>PaaS</a:t>
                      </a:r>
                      <a:r>
                        <a:rPr lang="en-US" sz="2000" baseline="0" dirty="0"/>
                        <a:t>)</a:t>
                      </a:r>
                      <a:endParaRPr lang="en-US" sz="2000" dirty="0"/>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Build on it</a:t>
                      </a:r>
                      <a:endParaRPr lang="en-US" dirty="0"/>
                    </a:p>
                    <a:p>
                      <a:pPr algn="l"/>
                      <a:r>
                        <a:rPr lang="en-US" dirty="0"/>
                        <a:t>Application</a:t>
                      </a:r>
                      <a:r>
                        <a:rPr lang="en-US" baseline="0" dirty="0"/>
                        <a:t> platform or middleware provided as a service on which developers can build and deploy custom applications</a:t>
                      </a:r>
                    </a:p>
                  </a:txBody>
                  <a:tcPr>
                    <a:solidFill>
                      <a:schemeClr val="bg1">
                        <a:lumMod val="85000"/>
                      </a:schemeClr>
                    </a:solidFill>
                  </a:tcPr>
                </a:tc>
                <a:extLst>
                  <a:ext uri="{0D108BD9-81ED-4DB2-BD59-A6C34878D82A}">
                    <a16:rowId xmlns:a16="http://schemas.microsoft.com/office/drawing/2014/main" val="682465758"/>
                  </a:ext>
                </a:extLst>
              </a:tr>
              <a:tr h="916821">
                <a:tc>
                  <a:txBody>
                    <a:bodyPr/>
                    <a:lstStyle/>
                    <a:p>
                      <a:pPr algn="l"/>
                      <a:r>
                        <a:rPr lang="en-US" sz="2000" dirty="0"/>
                        <a:t>Infrastructure </a:t>
                      </a:r>
                      <a:r>
                        <a:rPr lang="en-US" sz="2000" baseline="0" dirty="0"/>
                        <a:t>as a Service (</a:t>
                      </a:r>
                      <a:r>
                        <a:rPr lang="en-US" sz="2000" baseline="0" dirty="0" err="1"/>
                        <a:t>IaaS</a:t>
                      </a:r>
                      <a:r>
                        <a:rPr lang="en-US" sz="2000" baseline="0" dirty="0"/>
                        <a:t>)</a:t>
                      </a:r>
                      <a:endParaRPr lang="en-US" sz="2000" dirty="0"/>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Migrate to it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Computing,</a:t>
                      </a:r>
                      <a:r>
                        <a:rPr lang="en-US" baseline="0" dirty="0"/>
                        <a:t> storage, or other IT infrastructure provided as a service, rather than as a dedicated capability</a:t>
                      </a:r>
                    </a:p>
                  </a:txBody>
                  <a:tcPr>
                    <a:solidFill>
                      <a:schemeClr val="bg1">
                        <a:lumMod val="85000"/>
                      </a:schemeClr>
                    </a:solidFill>
                  </a:tcPr>
                </a:tc>
                <a:extLst>
                  <a:ext uri="{0D108BD9-81ED-4DB2-BD59-A6C34878D82A}">
                    <a16:rowId xmlns:a16="http://schemas.microsoft.com/office/drawing/2014/main" val="4230228483"/>
                  </a:ext>
                </a:extLst>
              </a:tr>
            </a:tbl>
          </a:graphicData>
        </a:graphic>
      </p:graphicFrame>
    </p:spTree>
    <p:extLst>
      <p:ext uri="{BB962C8B-B14F-4D97-AF65-F5344CB8AC3E}">
        <p14:creationId xmlns:p14="http://schemas.microsoft.com/office/powerpoint/2010/main" val="2013033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 Division of Responsibility</a:t>
            </a:r>
          </a:p>
        </p:txBody>
      </p:sp>
      <p:grpSp>
        <p:nvGrpSpPr>
          <p:cNvPr id="69" name="Group 68"/>
          <p:cNvGrpSpPr/>
          <p:nvPr/>
        </p:nvGrpSpPr>
        <p:grpSpPr>
          <a:xfrm>
            <a:off x="9217416" y="1558225"/>
            <a:ext cx="2780887" cy="5190519"/>
            <a:chOff x="9163653" y="1558225"/>
            <a:chExt cx="2780887" cy="5190519"/>
          </a:xfrm>
        </p:grpSpPr>
        <p:grpSp>
          <p:nvGrpSpPr>
            <p:cNvPr id="54" name="Group 53"/>
            <p:cNvGrpSpPr/>
            <p:nvPr/>
          </p:nvGrpSpPr>
          <p:grpSpPr>
            <a:xfrm>
              <a:off x="9630534" y="1558225"/>
              <a:ext cx="2314006" cy="5190519"/>
              <a:chOff x="9630534" y="1558225"/>
              <a:chExt cx="2314006" cy="5190519"/>
            </a:xfrm>
          </p:grpSpPr>
          <p:sp>
            <p:nvSpPr>
              <p:cNvPr id="40" name="Rectangle 39"/>
              <p:cNvSpPr/>
              <p:nvPr/>
            </p:nvSpPr>
            <p:spPr bwMode="auto">
              <a:xfrm>
                <a:off x="9632264" y="631782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Networking</a:t>
                </a:r>
              </a:p>
            </p:txBody>
          </p:sp>
          <p:sp>
            <p:nvSpPr>
              <p:cNvPr id="41" name="Rectangle 40"/>
              <p:cNvSpPr/>
              <p:nvPr/>
            </p:nvSpPr>
            <p:spPr bwMode="auto">
              <a:xfrm>
                <a:off x="9632264" y="581332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Storage</a:t>
                </a:r>
              </a:p>
            </p:txBody>
          </p:sp>
          <p:sp>
            <p:nvSpPr>
              <p:cNvPr id="42" name="Rectangle 41"/>
              <p:cNvSpPr/>
              <p:nvPr/>
            </p:nvSpPr>
            <p:spPr bwMode="auto">
              <a:xfrm>
                <a:off x="9632264" y="5308828"/>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Servers</a:t>
                </a:r>
              </a:p>
            </p:txBody>
          </p:sp>
          <p:sp>
            <p:nvSpPr>
              <p:cNvPr id="43" name="Rectangle 42"/>
              <p:cNvSpPr/>
              <p:nvPr/>
            </p:nvSpPr>
            <p:spPr bwMode="auto">
              <a:xfrm>
                <a:off x="9632264" y="48043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Virtualization</a:t>
                </a:r>
              </a:p>
            </p:txBody>
          </p:sp>
          <p:sp>
            <p:nvSpPr>
              <p:cNvPr id="44" name="Rectangle 43"/>
              <p:cNvSpPr/>
              <p:nvPr/>
            </p:nvSpPr>
            <p:spPr bwMode="auto">
              <a:xfrm>
                <a:off x="9632264" y="429983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Operating System</a:t>
                </a:r>
              </a:p>
            </p:txBody>
          </p:sp>
          <p:sp>
            <p:nvSpPr>
              <p:cNvPr id="45" name="Rectangle 44"/>
              <p:cNvSpPr/>
              <p:nvPr/>
            </p:nvSpPr>
            <p:spPr bwMode="auto">
              <a:xfrm>
                <a:off x="9632264" y="379534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Middleware</a:t>
                </a:r>
              </a:p>
            </p:txBody>
          </p:sp>
          <p:sp>
            <p:nvSpPr>
              <p:cNvPr id="46" name="Rectangle 45"/>
              <p:cNvSpPr/>
              <p:nvPr/>
            </p:nvSpPr>
            <p:spPr bwMode="auto">
              <a:xfrm>
                <a:off x="9632264" y="329035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Runtime</a:t>
                </a:r>
              </a:p>
            </p:txBody>
          </p:sp>
          <p:sp>
            <p:nvSpPr>
              <p:cNvPr id="47" name="Rectangle 46"/>
              <p:cNvSpPr/>
              <p:nvPr/>
            </p:nvSpPr>
            <p:spPr bwMode="auto">
              <a:xfrm>
                <a:off x="9632264" y="278586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Data</a:t>
                </a:r>
              </a:p>
            </p:txBody>
          </p:sp>
          <p:sp>
            <p:nvSpPr>
              <p:cNvPr id="48" name="Rectangle 47"/>
              <p:cNvSpPr/>
              <p:nvPr/>
            </p:nvSpPr>
            <p:spPr bwMode="auto">
              <a:xfrm>
                <a:off x="9632264" y="228136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Applications</a:t>
                </a:r>
              </a:p>
            </p:txBody>
          </p:sp>
          <p:sp>
            <p:nvSpPr>
              <p:cNvPr id="55" name="TextBox 54"/>
              <p:cNvSpPr txBox="1"/>
              <p:nvPr/>
            </p:nvSpPr>
            <p:spPr>
              <a:xfrm>
                <a:off x="9630534" y="1558225"/>
                <a:ext cx="2312276" cy="692497"/>
              </a:xfrm>
              <a:prstGeom prst="rect">
                <a:avLst/>
              </a:prstGeom>
              <a:noFill/>
            </p:spPr>
            <p:txBody>
              <a:bodyPr wrap="square" lIns="0" tIns="0" rIns="0" bIns="0" rtlCol="0">
                <a:spAutoFit/>
              </a:bodyPr>
              <a:lstStyle/>
              <a:p>
                <a:pPr algn="ctr">
                  <a:lnSpc>
                    <a:spcPct val="90000"/>
                  </a:lnSpc>
                  <a:spcBef>
                    <a:spcPct val="20000"/>
                  </a:spcBef>
                  <a:buSzPct val="80000"/>
                </a:pPr>
                <a:r>
                  <a:rPr lang="en-US" sz="2800" dirty="0">
                    <a:solidFill>
                      <a:srgbClr val="000000"/>
                    </a:solidFill>
                  </a:rPr>
                  <a:t>Software</a:t>
                </a:r>
              </a:p>
              <a:p>
                <a:pPr algn="ctr">
                  <a:lnSpc>
                    <a:spcPct val="90000"/>
                  </a:lnSpc>
                  <a:spcBef>
                    <a:spcPct val="20000"/>
                  </a:spcBef>
                  <a:buSzPct val="80000"/>
                </a:pPr>
                <a:r>
                  <a:rPr lang="en-US" dirty="0">
                    <a:solidFill>
                      <a:srgbClr val="000000"/>
                    </a:solidFill>
                  </a:rPr>
                  <a:t>(as a Service)</a:t>
                </a:r>
              </a:p>
            </p:txBody>
          </p:sp>
        </p:grpSp>
        <p:sp>
          <p:nvSpPr>
            <p:cNvPr id="11" name="TextBox 10"/>
            <p:cNvSpPr txBox="1"/>
            <p:nvPr/>
          </p:nvSpPr>
          <p:spPr>
            <a:xfrm>
              <a:off x="9163653" y="3618218"/>
              <a:ext cx="225703" cy="1950354"/>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600" dirty="0">
                  <a:solidFill>
                    <a:srgbClr val="000000"/>
                  </a:solidFill>
                </a:rPr>
                <a:t>Managed by Provider</a:t>
              </a:r>
            </a:p>
          </p:txBody>
        </p:sp>
        <p:cxnSp>
          <p:nvCxnSpPr>
            <p:cNvPr id="71" name="Elbow Connector 70"/>
            <p:cNvCxnSpPr>
              <a:stCxn id="48" idx="1"/>
              <a:endCxn id="40" idx="1"/>
            </p:cNvCxnSpPr>
            <p:nvPr/>
          </p:nvCxnSpPr>
          <p:spPr>
            <a:xfrm rot="10800000" flipV="1">
              <a:off x="9632264" y="2496828"/>
              <a:ext cx="12700" cy="4036453"/>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6230189" y="1577036"/>
            <a:ext cx="2779157" cy="5171708"/>
            <a:chOff x="6176426" y="1567630"/>
            <a:chExt cx="2779157" cy="5171708"/>
          </a:xfrm>
        </p:grpSpPr>
        <p:grpSp>
          <p:nvGrpSpPr>
            <p:cNvPr id="30" name="Group 29"/>
            <p:cNvGrpSpPr/>
            <p:nvPr/>
          </p:nvGrpSpPr>
          <p:grpSpPr>
            <a:xfrm>
              <a:off x="6643307" y="1567630"/>
              <a:ext cx="2312276" cy="5171708"/>
              <a:chOff x="6643307" y="1567630"/>
              <a:chExt cx="2312276" cy="5171708"/>
            </a:xfrm>
          </p:grpSpPr>
          <p:sp>
            <p:nvSpPr>
              <p:cNvPr id="31" name="Rectangle 30"/>
              <p:cNvSpPr/>
              <p:nvPr/>
            </p:nvSpPr>
            <p:spPr bwMode="auto">
              <a:xfrm>
                <a:off x="6643307" y="630841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Networking</a:t>
                </a:r>
              </a:p>
            </p:txBody>
          </p:sp>
          <p:sp>
            <p:nvSpPr>
              <p:cNvPr id="32" name="Rectangle 31"/>
              <p:cNvSpPr/>
              <p:nvPr/>
            </p:nvSpPr>
            <p:spPr bwMode="auto">
              <a:xfrm>
                <a:off x="6643307" y="580386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Storage</a:t>
                </a:r>
              </a:p>
            </p:txBody>
          </p:sp>
          <p:sp>
            <p:nvSpPr>
              <p:cNvPr id="33" name="Rectangle 32"/>
              <p:cNvSpPr/>
              <p:nvPr/>
            </p:nvSpPr>
            <p:spPr bwMode="auto">
              <a:xfrm>
                <a:off x="6643307" y="529930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Servers</a:t>
                </a:r>
              </a:p>
            </p:txBody>
          </p:sp>
          <p:sp>
            <p:nvSpPr>
              <p:cNvPr id="34" name="Rectangle 33"/>
              <p:cNvSpPr/>
              <p:nvPr/>
            </p:nvSpPr>
            <p:spPr bwMode="auto">
              <a:xfrm>
                <a:off x="6643307" y="479474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Virtualization</a:t>
                </a:r>
              </a:p>
            </p:txBody>
          </p:sp>
          <p:sp>
            <p:nvSpPr>
              <p:cNvPr id="35" name="Rectangle 34"/>
              <p:cNvSpPr/>
              <p:nvPr/>
            </p:nvSpPr>
            <p:spPr bwMode="auto">
              <a:xfrm>
                <a:off x="6643307" y="429018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Operating System</a:t>
                </a:r>
              </a:p>
            </p:txBody>
          </p:sp>
          <p:sp>
            <p:nvSpPr>
              <p:cNvPr id="36" name="Rectangle 35"/>
              <p:cNvSpPr/>
              <p:nvPr/>
            </p:nvSpPr>
            <p:spPr bwMode="auto">
              <a:xfrm>
                <a:off x="6643307" y="37856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Middleware</a:t>
                </a:r>
              </a:p>
            </p:txBody>
          </p:sp>
          <p:sp>
            <p:nvSpPr>
              <p:cNvPr id="37" name="Rectangle 36"/>
              <p:cNvSpPr/>
              <p:nvPr/>
            </p:nvSpPr>
            <p:spPr bwMode="auto">
              <a:xfrm>
                <a:off x="6643307" y="3281075"/>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Runtime</a:t>
                </a:r>
              </a:p>
            </p:txBody>
          </p:sp>
          <p:sp>
            <p:nvSpPr>
              <p:cNvPr id="38" name="Rectangle 37"/>
              <p:cNvSpPr/>
              <p:nvPr/>
            </p:nvSpPr>
            <p:spPr bwMode="auto">
              <a:xfrm>
                <a:off x="6643307" y="2776518"/>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Data</a:t>
                </a:r>
              </a:p>
            </p:txBody>
          </p:sp>
          <p:sp>
            <p:nvSpPr>
              <p:cNvPr id="39" name="Rectangle 38"/>
              <p:cNvSpPr/>
              <p:nvPr/>
            </p:nvSpPr>
            <p:spPr bwMode="auto">
              <a:xfrm>
                <a:off x="6643307" y="2271961"/>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Applications</a:t>
                </a:r>
              </a:p>
            </p:txBody>
          </p:sp>
          <p:sp>
            <p:nvSpPr>
              <p:cNvPr id="51" name="TextBox 50"/>
              <p:cNvSpPr txBox="1"/>
              <p:nvPr/>
            </p:nvSpPr>
            <p:spPr>
              <a:xfrm>
                <a:off x="6643307" y="1567630"/>
                <a:ext cx="2312276" cy="692497"/>
              </a:xfrm>
              <a:prstGeom prst="rect">
                <a:avLst/>
              </a:prstGeom>
              <a:noFill/>
            </p:spPr>
            <p:txBody>
              <a:bodyPr wrap="square" lIns="0" tIns="0" rIns="0" bIns="0" rtlCol="0">
                <a:spAutoFit/>
              </a:bodyPr>
              <a:lstStyle/>
              <a:p>
                <a:pPr algn="ctr">
                  <a:lnSpc>
                    <a:spcPct val="90000"/>
                  </a:lnSpc>
                  <a:spcBef>
                    <a:spcPct val="20000"/>
                  </a:spcBef>
                  <a:buSzPct val="80000"/>
                </a:pPr>
                <a:r>
                  <a:rPr lang="en-US" sz="2800" dirty="0">
                    <a:solidFill>
                      <a:srgbClr val="000000"/>
                    </a:solidFill>
                  </a:rPr>
                  <a:t>Platform</a:t>
                </a:r>
              </a:p>
              <a:p>
                <a:pPr algn="ctr">
                  <a:lnSpc>
                    <a:spcPct val="90000"/>
                  </a:lnSpc>
                  <a:spcBef>
                    <a:spcPct val="20000"/>
                  </a:spcBef>
                  <a:buSzPct val="80000"/>
                </a:pPr>
                <a:r>
                  <a:rPr lang="en-US" dirty="0">
                    <a:solidFill>
                      <a:srgbClr val="000000"/>
                    </a:solidFill>
                  </a:rPr>
                  <a:t>(as a Service)</a:t>
                </a:r>
              </a:p>
            </p:txBody>
          </p:sp>
        </p:grpSp>
        <p:sp>
          <p:nvSpPr>
            <p:cNvPr id="67" name="TextBox 66"/>
            <p:cNvSpPr txBox="1"/>
            <p:nvPr/>
          </p:nvSpPr>
          <p:spPr>
            <a:xfrm>
              <a:off x="6201816" y="2300124"/>
              <a:ext cx="225703" cy="1345821"/>
            </a:xfrm>
            <a:prstGeom prst="rect">
              <a:avLst/>
            </a:prstGeom>
            <a:noFill/>
          </p:spPr>
          <p:txBody>
            <a:bodyPr vert="eaVert" wrap="none" lIns="0" tIns="0" rIns="0" bIns="0" rtlCol="0">
              <a:spAutoFit/>
            </a:bodyPr>
            <a:lstStyle/>
            <a:p>
              <a:pPr>
                <a:lnSpc>
                  <a:spcPct val="90000"/>
                </a:lnSpc>
                <a:spcBef>
                  <a:spcPct val="20000"/>
                </a:spcBef>
                <a:buSzPct val="80000"/>
              </a:pPr>
              <a:r>
                <a:rPr lang="en-US" sz="1600" dirty="0">
                  <a:solidFill>
                    <a:srgbClr val="000000"/>
                  </a:solidFill>
                </a:rPr>
                <a:t>User Managed</a:t>
              </a:r>
            </a:p>
          </p:txBody>
        </p:sp>
        <p:cxnSp>
          <p:nvCxnSpPr>
            <p:cNvPr id="68" name="Elbow Connector 67"/>
            <p:cNvCxnSpPr>
              <a:stCxn id="37" idx="1"/>
              <a:endCxn id="31" idx="1"/>
            </p:cNvCxnSpPr>
            <p:nvPr/>
          </p:nvCxnSpPr>
          <p:spPr>
            <a:xfrm rot="10800000" flipV="1">
              <a:off x="6643307" y="3496536"/>
              <a:ext cx="12700" cy="3027339"/>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176426" y="4079233"/>
              <a:ext cx="225703" cy="1950354"/>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600" dirty="0">
                  <a:solidFill>
                    <a:srgbClr val="000000"/>
                  </a:solidFill>
                </a:rPr>
                <a:t>Managed by Provider</a:t>
              </a:r>
            </a:p>
          </p:txBody>
        </p:sp>
        <p:cxnSp>
          <p:nvCxnSpPr>
            <p:cNvPr id="76" name="Elbow Connector 75"/>
            <p:cNvCxnSpPr>
              <a:stCxn id="39" idx="1"/>
              <a:endCxn id="38" idx="1"/>
            </p:cNvCxnSpPr>
            <p:nvPr/>
          </p:nvCxnSpPr>
          <p:spPr>
            <a:xfrm rot="10800000" flipV="1">
              <a:off x="6643307" y="2487422"/>
              <a:ext cx="12700" cy="504557"/>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236856" y="1616479"/>
            <a:ext cx="2785264" cy="5132265"/>
            <a:chOff x="3183093" y="1587352"/>
            <a:chExt cx="2785264" cy="5132265"/>
          </a:xfrm>
        </p:grpSpPr>
        <p:grpSp>
          <p:nvGrpSpPr>
            <p:cNvPr id="52" name="Group 51"/>
            <p:cNvGrpSpPr/>
            <p:nvPr/>
          </p:nvGrpSpPr>
          <p:grpSpPr>
            <a:xfrm>
              <a:off x="3656081" y="1587352"/>
              <a:ext cx="2312276" cy="5132265"/>
              <a:chOff x="3656081" y="1587352"/>
              <a:chExt cx="2312276" cy="5132265"/>
            </a:xfrm>
          </p:grpSpPr>
          <p:sp>
            <p:nvSpPr>
              <p:cNvPr id="57" name="Rectangle 56"/>
              <p:cNvSpPr/>
              <p:nvPr/>
            </p:nvSpPr>
            <p:spPr bwMode="auto">
              <a:xfrm>
                <a:off x="3656081" y="628869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Networking</a:t>
                </a:r>
              </a:p>
            </p:txBody>
          </p:sp>
          <p:sp>
            <p:nvSpPr>
              <p:cNvPr id="58" name="Rectangle 57"/>
              <p:cNvSpPr/>
              <p:nvPr/>
            </p:nvSpPr>
            <p:spPr bwMode="auto">
              <a:xfrm>
                <a:off x="3656081" y="578990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Storage</a:t>
                </a:r>
              </a:p>
            </p:txBody>
          </p:sp>
          <p:sp>
            <p:nvSpPr>
              <p:cNvPr id="59" name="Rectangle 58"/>
              <p:cNvSpPr/>
              <p:nvPr/>
            </p:nvSpPr>
            <p:spPr bwMode="auto">
              <a:xfrm>
                <a:off x="3656081" y="529112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Servers</a:t>
                </a:r>
              </a:p>
            </p:txBody>
          </p:sp>
          <p:sp>
            <p:nvSpPr>
              <p:cNvPr id="60" name="Rectangle 59"/>
              <p:cNvSpPr/>
              <p:nvPr/>
            </p:nvSpPr>
            <p:spPr bwMode="auto">
              <a:xfrm>
                <a:off x="3656081" y="479233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Virtualization</a:t>
                </a:r>
              </a:p>
            </p:txBody>
          </p:sp>
          <p:sp>
            <p:nvSpPr>
              <p:cNvPr id="61" name="Rectangle 60"/>
              <p:cNvSpPr/>
              <p:nvPr/>
            </p:nvSpPr>
            <p:spPr bwMode="auto">
              <a:xfrm>
                <a:off x="3656081" y="429355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Operating System</a:t>
                </a:r>
              </a:p>
            </p:txBody>
          </p:sp>
          <p:sp>
            <p:nvSpPr>
              <p:cNvPr id="62" name="Rectangle 61"/>
              <p:cNvSpPr/>
              <p:nvPr/>
            </p:nvSpPr>
            <p:spPr bwMode="auto">
              <a:xfrm>
                <a:off x="3656081" y="3794767"/>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Middleware</a:t>
                </a:r>
              </a:p>
            </p:txBody>
          </p:sp>
          <p:sp>
            <p:nvSpPr>
              <p:cNvPr id="63" name="Rectangle 62"/>
              <p:cNvSpPr/>
              <p:nvPr/>
            </p:nvSpPr>
            <p:spPr bwMode="auto">
              <a:xfrm>
                <a:off x="3656081" y="3295982"/>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Runtime</a:t>
                </a:r>
              </a:p>
            </p:txBody>
          </p:sp>
          <p:sp>
            <p:nvSpPr>
              <p:cNvPr id="64" name="Rectangle 63"/>
              <p:cNvSpPr/>
              <p:nvPr/>
            </p:nvSpPr>
            <p:spPr bwMode="auto">
              <a:xfrm>
                <a:off x="3656081" y="2797197"/>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Data</a:t>
                </a:r>
              </a:p>
            </p:txBody>
          </p:sp>
          <p:sp>
            <p:nvSpPr>
              <p:cNvPr id="65" name="Rectangle 64"/>
              <p:cNvSpPr/>
              <p:nvPr/>
            </p:nvSpPr>
            <p:spPr bwMode="auto">
              <a:xfrm>
                <a:off x="3656081" y="2298412"/>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FFFFFF"/>
                    </a:solidFill>
                  </a:rPr>
                  <a:t>Applications</a:t>
                </a:r>
              </a:p>
            </p:txBody>
          </p:sp>
          <p:sp>
            <p:nvSpPr>
              <p:cNvPr id="66" name="TextBox 65"/>
              <p:cNvSpPr txBox="1"/>
              <p:nvPr/>
            </p:nvSpPr>
            <p:spPr>
              <a:xfrm>
                <a:off x="3656081" y="1587352"/>
                <a:ext cx="2312276" cy="692497"/>
              </a:xfrm>
              <a:prstGeom prst="rect">
                <a:avLst/>
              </a:prstGeom>
              <a:noFill/>
            </p:spPr>
            <p:txBody>
              <a:bodyPr wrap="square" lIns="0" tIns="0" rIns="0" bIns="0" rtlCol="0">
                <a:spAutoFit/>
              </a:bodyPr>
              <a:lstStyle/>
              <a:p>
                <a:pPr algn="ctr">
                  <a:lnSpc>
                    <a:spcPct val="90000"/>
                  </a:lnSpc>
                  <a:spcBef>
                    <a:spcPct val="20000"/>
                  </a:spcBef>
                  <a:buSzPct val="80000"/>
                </a:pPr>
                <a:r>
                  <a:rPr lang="en-US" sz="2800" dirty="0">
                    <a:solidFill>
                      <a:srgbClr val="000000"/>
                    </a:solidFill>
                  </a:rPr>
                  <a:t>Infrastructure</a:t>
                </a:r>
              </a:p>
              <a:p>
                <a:pPr algn="ctr">
                  <a:lnSpc>
                    <a:spcPct val="90000"/>
                  </a:lnSpc>
                  <a:spcBef>
                    <a:spcPct val="20000"/>
                  </a:spcBef>
                  <a:buSzPct val="80000"/>
                </a:pPr>
                <a:r>
                  <a:rPr lang="en-US" dirty="0">
                    <a:solidFill>
                      <a:srgbClr val="000000"/>
                    </a:solidFill>
                  </a:rPr>
                  <a:t>(as a Service)</a:t>
                </a:r>
              </a:p>
            </p:txBody>
          </p:sp>
        </p:grpSp>
        <p:sp>
          <p:nvSpPr>
            <p:cNvPr id="74" name="TextBox 73"/>
            <p:cNvSpPr txBox="1"/>
            <p:nvPr/>
          </p:nvSpPr>
          <p:spPr>
            <a:xfrm>
              <a:off x="3204785" y="4485927"/>
              <a:ext cx="225703" cy="1950354"/>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600" dirty="0">
                  <a:solidFill>
                    <a:srgbClr val="000000"/>
                  </a:solidFill>
                </a:rPr>
                <a:t>Managed by Provider</a:t>
              </a:r>
            </a:p>
          </p:txBody>
        </p:sp>
        <p:cxnSp>
          <p:nvCxnSpPr>
            <p:cNvPr id="78" name="Elbow Connector 77"/>
            <p:cNvCxnSpPr>
              <a:stCxn id="65" idx="1"/>
              <a:endCxn id="62" idx="1"/>
            </p:cNvCxnSpPr>
            <p:nvPr/>
          </p:nvCxnSpPr>
          <p:spPr>
            <a:xfrm rot="10800000" flipV="1">
              <a:off x="3656081" y="2513873"/>
              <a:ext cx="12700" cy="1496355"/>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61" idx="1"/>
              <a:endCxn id="57" idx="1"/>
            </p:cNvCxnSpPr>
            <p:nvPr/>
          </p:nvCxnSpPr>
          <p:spPr>
            <a:xfrm rot="10800000" flipV="1">
              <a:off x="3656081" y="4509013"/>
              <a:ext cx="12700" cy="1995141"/>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183093" y="2629384"/>
              <a:ext cx="225703" cy="1345821"/>
            </a:xfrm>
            <a:prstGeom prst="rect">
              <a:avLst/>
            </a:prstGeom>
            <a:noFill/>
          </p:spPr>
          <p:txBody>
            <a:bodyPr vert="eaVert" wrap="none" lIns="0" tIns="0" rIns="0" bIns="0" rtlCol="0">
              <a:spAutoFit/>
            </a:bodyPr>
            <a:lstStyle/>
            <a:p>
              <a:pPr>
                <a:lnSpc>
                  <a:spcPct val="90000"/>
                </a:lnSpc>
                <a:spcBef>
                  <a:spcPct val="20000"/>
                </a:spcBef>
                <a:buSzPct val="80000"/>
              </a:pPr>
              <a:r>
                <a:rPr lang="en-US" sz="1600" dirty="0">
                  <a:solidFill>
                    <a:srgbClr val="000000"/>
                  </a:solidFill>
                </a:rPr>
                <a:t>User Managed</a:t>
              </a:r>
            </a:p>
          </p:txBody>
        </p:sp>
      </p:grpSp>
      <p:grpSp>
        <p:nvGrpSpPr>
          <p:cNvPr id="72" name="Group 71"/>
          <p:cNvGrpSpPr/>
          <p:nvPr/>
        </p:nvGrpSpPr>
        <p:grpSpPr>
          <a:xfrm>
            <a:off x="193697" y="1762679"/>
            <a:ext cx="2835090" cy="4986065"/>
            <a:chOff x="139934" y="1660452"/>
            <a:chExt cx="2835090" cy="4986065"/>
          </a:xfrm>
        </p:grpSpPr>
        <p:grpSp>
          <p:nvGrpSpPr>
            <p:cNvPr id="50" name="Group 49"/>
            <p:cNvGrpSpPr/>
            <p:nvPr/>
          </p:nvGrpSpPr>
          <p:grpSpPr>
            <a:xfrm>
              <a:off x="662748" y="1660452"/>
              <a:ext cx="2312276" cy="4986065"/>
              <a:chOff x="662748" y="1660452"/>
              <a:chExt cx="2312276" cy="4986065"/>
            </a:xfrm>
          </p:grpSpPr>
          <p:sp>
            <p:nvSpPr>
              <p:cNvPr id="4" name="Rectangle 3"/>
              <p:cNvSpPr/>
              <p:nvPr/>
            </p:nvSpPr>
            <p:spPr bwMode="auto">
              <a:xfrm>
                <a:off x="662748" y="6215593"/>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Networking</a:t>
                </a:r>
              </a:p>
            </p:txBody>
          </p:sp>
          <p:sp>
            <p:nvSpPr>
              <p:cNvPr id="5" name="Rectangle 4"/>
              <p:cNvSpPr/>
              <p:nvPr/>
            </p:nvSpPr>
            <p:spPr bwMode="auto">
              <a:xfrm>
                <a:off x="662748" y="5716807"/>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Storage</a:t>
                </a:r>
              </a:p>
            </p:txBody>
          </p:sp>
          <p:sp>
            <p:nvSpPr>
              <p:cNvPr id="15" name="Rectangle 14"/>
              <p:cNvSpPr/>
              <p:nvPr/>
            </p:nvSpPr>
            <p:spPr bwMode="auto">
              <a:xfrm>
                <a:off x="662748" y="5218022"/>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Servers</a:t>
                </a:r>
              </a:p>
            </p:txBody>
          </p:sp>
          <p:sp>
            <p:nvSpPr>
              <p:cNvPr id="16" name="Rectangle 15"/>
              <p:cNvSpPr/>
              <p:nvPr/>
            </p:nvSpPr>
            <p:spPr bwMode="auto">
              <a:xfrm>
                <a:off x="662748" y="4719237"/>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Virtualization</a:t>
                </a:r>
              </a:p>
            </p:txBody>
          </p:sp>
          <p:sp>
            <p:nvSpPr>
              <p:cNvPr id="17" name="Rectangle 16"/>
              <p:cNvSpPr/>
              <p:nvPr/>
            </p:nvSpPr>
            <p:spPr bwMode="auto">
              <a:xfrm>
                <a:off x="662748" y="4220452"/>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Operating System</a:t>
                </a:r>
              </a:p>
            </p:txBody>
          </p:sp>
          <p:sp>
            <p:nvSpPr>
              <p:cNvPr id="18" name="Rectangle 17"/>
              <p:cNvSpPr/>
              <p:nvPr/>
            </p:nvSpPr>
            <p:spPr bwMode="auto">
              <a:xfrm>
                <a:off x="662748" y="3721667"/>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Middleware</a:t>
                </a:r>
              </a:p>
            </p:txBody>
          </p:sp>
          <p:sp>
            <p:nvSpPr>
              <p:cNvPr id="19" name="Rectangle 18"/>
              <p:cNvSpPr/>
              <p:nvPr/>
            </p:nvSpPr>
            <p:spPr bwMode="auto">
              <a:xfrm>
                <a:off x="662748" y="3222882"/>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Runtime</a:t>
                </a:r>
              </a:p>
            </p:txBody>
          </p:sp>
          <p:sp>
            <p:nvSpPr>
              <p:cNvPr id="20" name="Rectangle 19"/>
              <p:cNvSpPr/>
              <p:nvPr/>
            </p:nvSpPr>
            <p:spPr bwMode="auto">
              <a:xfrm>
                <a:off x="662748" y="2724097"/>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Data</a:t>
                </a:r>
              </a:p>
            </p:txBody>
          </p:sp>
          <p:sp>
            <p:nvSpPr>
              <p:cNvPr id="21" name="Rectangle 20"/>
              <p:cNvSpPr/>
              <p:nvPr/>
            </p:nvSpPr>
            <p:spPr bwMode="auto">
              <a:xfrm>
                <a:off x="662748" y="2225312"/>
                <a:ext cx="2312276" cy="430924"/>
              </a:xfrm>
              <a:prstGeom prst="rect">
                <a:avLst/>
              </a:prstGeom>
              <a:solidFill>
                <a:srgbClr val="336FC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Applications</a:t>
                </a:r>
              </a:p>
            </p:txBody>
          </p:sp>
          <p:sp>
            <p:nvSpPr>
              <p:cNvPr id="3" name="TextBox 2"/>
              <p:cNvSpPr txBox="1"/>
              <p:nvPr/>
            </p:nvSpPr>
            <p:spPr>
              <a:xfrm>
                <a:off x="662748" y="1660452"/>
                <a:ext cx="2312276" cy="394980"/>
              </a:xfrm>
              <a:prstGeom prst="rect">
                <a:avLst/>
              </a:prstGeom>
              <a:noFill/>
            </p:spPr>
            <p:txBody>
              <a:bodyPr wrap="square" lIns="0" tIns="0" rIns="0" bIns="0" rtlCol="0">
                <a:spAutoFit/>
              </a:bodyPr>
              <a:lstStyle/>
              <a:p>
                <a:pPr algn="ctr">
                  <a:lnSpc>
                    <a:spcPct val="90000"/>
                  </a:lnSpc>
                  <a:spcBef>
                    <a:spcPct val="20000"/>
                  </a:spcBef>
                  <a:buSzPct val="80000"/>
                </a:pPr>
                <a:r>
                  <a:rPr lang="en-US" sz="2800" dirty="0"/>
                  <a:t>On-Premises</a:t>
                </a:r>
              </a:p>
            </p:txBody>
          </p:sp>
        </p:grpSp>
        <p:grpSp>
          <p:nvGrpSpPr>
            <p:cNvPr id="70" name="Group 69"/>
            <p:cNvGrpSpPr/>
            <p:nvPr/>
          </p:nvGrpSpPr>
          <p:grpSpPr>
            <a:xfrm>
              <a:off x="139934" y="2440773"/>
              <a:ext cx="535514" cy="3990281"/>
              <a:chOff x="139934" y="2440773"/>
              <a:chExt cx="535514" cy="3990281"/>
            </a:xfrm>
          </p:grpSpPr>
          <p:cxnSp>
            <p:nvCxnSpPr>
              <p:cNvPr id="82" name="Elbow Connector 81"/>
              <p:cNvCxnSpPr>
                <a:stCxn id="21" idx="1"/>
                <a:endCxn id="4" idx="1"/>
              </p:cNvCxnSpPr>
              <p:nvPr/>
            </p:nvCxnSpPr>
            <p:spPr>
              <a:xfrm rot="10800000" flipV="1">
                <a:off x="662748" y="2440773"/>
                <a:ext cx="12700" cy="3990281"/>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139934" y="3710266"/>
                <a:ext cx="225703" cy="1345821"/>
              </a:xfrm>
              <a:prstGeom prst="rect">
                <a:avLst/>
              </a:prstGeom>
              <a:noFill/>
            </p:spPr>
            <p:txBody>
              <a:bodyPr vert="eaVert" wrap="none" lIns="0" tIns="0" rIns="0" bIns="0" rtlCol="0">
                <a:spAutoFit/>
              </a:bodyPr>
              <a:lstStyle/>
              <a:p>
                <a:pPr>
                  <a:lnSpc>
                    <a:spcPct val="90000"/>
                  </a:lnSpc>
                  <a:spcBef>
                    <a:spcPct val="20000"/>
                  </a:spcBef>
                  <a:buSzPct val="80000"/>
                </a:pPr>
                <a:r>
                  <a:rPr lang="en-US" sz="1600" dirty="0"/>
                  <a:t>User Managed</a:t>
                </a:r>
              </a:p>
            </p:txBody>
          </p:sp>
        </p:grpSp>
      </p:grpSp>
    </p:spTree>
    <p:extLst>
      <p:ext uri="{BB962C8B-B14F-4D97-AF65-F5344CB8AC3E}">
        <p14:creationId xmlns:p14="http://schemas.microsoft.com/office/powerpoint/2010/main" val="3388831581"/>
      </p:ext>
    </p:extLst>
  </p:cSld>
  <p:clrMapOvr>
    <a:masterClrMapping/>
  </p:clrMapOvr>
  <p:transition>
    <p:fade/>
  </p:transition>
</p:sld>
</file>

<file path=ppt/theme/theme1.xml><?xml version="1.0" encoding="utf-8"?>
<a:theme xmlns:a="http://schemas.openxmlformats.org/drawingml/2006/main" name="Office Theme">
  <a:themeElements>
    <a:clrScheme name="Microsoft">
      <a:dk1>
        <a:srgbClr val="505050"/>
      </a:dk1>
      <a:lt1>
        <a:sysClr val="window" lastClr="FFFFFF"/>
      </a:lt1>
      <a:dk2>
        <a:srgbClr val="505050"/>
      </a:dk2>
      <a:lt2>
        <a:srgbClr val="FFFFFF"/>
      </a:lt2>
      <a:accent1>
        <a:srgbClr val="B5269E"/>
      </a:accent1>
      <a:accent2>
        <a:srgbClr val="FF8C00"/>
      </a:accent2>
      <a:accent3>
        <a:srgbClr val="00BDF2"/>
      </a:accent3>
      <a:accent4>
        <a:srgbClr val="505050"/>
      </a:accent4>
      <a:accent5>
        <a:srgbClr val="FFFFFF"/>
      </a:accent5>
      <a:accent6>
        <a:srgbClr val="FFFFFF"/>
      </a:accent6>
      <a:hlink>
        <a:srgbClr val="FFFFFF"/>
      </a:hlink>
      <a:folHlink>
        <a:srgbClr val="FFFFFF"/>
      </a:folHlink>
    </a:clrScheme>
    <a:fontScheme name="MSF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A032B4C-FCE3-3B42-B34C-D71EEE43BDBA}" vid="{7C5C32B3-2FEF-9F43-8A71-05678670A6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20543D6C1A5245B6DA0E51B26555E2" ma:contentTypeVersion="10" ma:contentTypeDescription="Create a new document." ma:contentTypeScope="" ma:versionID="9f3fc8e19ce4c3cb094639767a3f640e">
  <xsd:schema xmlns:xsd="http://www.w3.org/2001/XMLSchema" xmlns:xs="http://www.w3.org/2001/XMLSchema" xmlns:p="http://schemas.microsoft.com/office/2006/metadata/properties" xmlns:ns2="831f3698-2b1d-42c0-b3be-c40a8e9cc867" xmlns:ns3="d0b2b574-cba1-48b9-ad84-0a6c31908df5" xmlns:ns4="http://schemas.microsoft.com/sharepoint/v4" targetNamespace="http://schemas.microsoft.com/office/2006/metadata/properties" ma:root="true" ma:fieldsID="5e4679d0d9302e2b313ab93e0a12392c" ns2:_="" ns3:_="" ns4:_="">
    <xsd:import namespace="831f3698-2b1d-42c0-b3be-c40a8e9cc867"/>
    <xsd:import namespace="d0b2b574-cba1-48b9-ad84-0a6c31908df5"/>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DateTaken" minOccurs="0"/>
                <xsd:element ref="ns2:MediaServiceOCR" minOccurs="0"/>
                <xsd:element ref="ns4:IconOverlay" minOccurs="0"/>
                <xsd:element ref="ns3:Audiences1" minOccurs="0"/>
                <xsd:element ref="ns3:Priorities" minOccurs="0"/>
                <xsd:element ref="ns3:Lifecyc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1f3698-2b1d-42c0-b3be-c40a8e9cc86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b2b574-cba1-48b9-ad84-0a6c31908df5"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element name="Audiences1" ma:index="18" nillable="true" ma:displayName="Audiences" ma:default="None" ma:internalName="Audiences1">
      <xsd:complexType>
        <xsd:complexContent>
          <xsd:extension base="dms:MultiChoice">
            <xsd:sequence>
              <xsd:element name="Value" maxOccurs="unbounded" minOccurs="0" nillable="true">
                <xsd:simpleType>
                  <xsd:restriction base="dms:Choice">
                    <xsd:enumeration value="None"/>
                    <xsd:enumeration value="Startups"/>
                    <xsd:enumeration value="Partners/ISVs"/>
                    <xsd:enumeration value="Enterprises"/>
                    <xsd:enumeration value="Developers"/>
                    <xsd:enumeration value="Students"/>
                  </xsd:restriction>
                </xsd:simpleType>
              </xsd:element>
            </xsd:sequence>
          </xsd:extension>
        </xsd:complexContent>
      </xsd:complexType>
    </xsd:element>
    <xsd:element name="Priorities" ma:index="19" nillable="true" ma:displayName="Priorities" ma:default="None" ma:internalName="Priorities">
      <xsd:complexType>
        <xsd:complexContent>
          <xsd:extension base="dms:MultiChoice">
            <xsd:sequence>
              <xsd:element name="Value" maxOccurs="unbounded" minOccurs="0" nillable="true">
                <xsd:simpleType>
                  <xsd:restriction base="dms:Choice">
                    <xsd:enumeration value="None"/>
                    <xsd:enumeration value="Customer Model"/>
                    <xsd:enumeration value="Influence Model"/>
                    <xsd:enumeration value="Customer Journey"/>
                    <xsd:enumeration value="Customer Solutions"/>
                    <xsd:enumeration value="Data Democratization"/>
                    <xsd:enumeration value="Operational Rigor and Cross-Team Alignment"/>
                  </xsd:restriction>
                </xsd:simpleType>
              </xsd:element>
            </xsd:sequence>
          </xsd:extension>
        </xsd:complexContent>
      </xsd:complexType>
    </xsd:element>
    <xsd:element name="Lifecycle" ma:index="20" nillable="true" ma:displayName="Lifecycle" ma:default="None" ma:internalName="Lifecycle">
      <xsd:complexType>
        <xsd:complexContent>
          <xsd:extension base="dms:MultiChoice">
            <xsd:sequence>
              <xsd:element name="Value" maxOccurs="unbounded" minOccurs="0" nillable="true">
                <xsd:simpleType>
                  <xsd:restriction base="dms:Choice">
                    <xsd:enumeration value="None"/>
                    <xsd:enumeration value="Awareness"/>
                    <xsd:enumeration value="Acquisition"/>
                    <xsd:enumeration value="Engagement"/>
                    <xsd:enumeration value="Monetization"/>
                    <xsd:enumeration value="Retention"/>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7"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Priorities xmlns="d0b2b574-cba1-48b9-ad84-0a6c31908df5">
      <Value>None</Value>
    </Priorities>
    <Audiences1 xmlns="d0b2b574-cba1-48b9-ad84-0a6c31908df5">
      <Value>None</Value>
    </Audiences1>
    <Lifecycle xmlns="d0b2b574-cba1-48b9-ad84-0a6c31908df5">
      <Value>None</Value>
    </Lifecycle>
  </documentManagement>
</p:properties>
</file>

<file path=customXml/itemProps1.xml><?xml version="1.0" encoding="utf-8"?>
<ds:datastoreItem xmlns:ds="http://schemas.openxmlformats.org/officeDocument/2006/customXml" ds:itemID="{AB6B5CF3-BC0B-4FA4-9E48-FB85FAF953A5}">
  <ds:schemaRefs>
    <ds:schemaRef ds:uri="http://schemas.microsoft.com/sharepoint/v3/contenttype/forms"/>
  </ds:schemaRefs>
</ds:datastoreItem>
</file>

<file path=customXml/itemProps2.xml><?xml version="1.0" encoding="utf-8"?>
<ds:datastoreItem xmlns:ds="http://schemas.openxmlformats.org/officeDocument/2006/customXml" ds:itemID="{4AB9821D-1DD1-4974-8F99-7CD4CAD8A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1f3698-2b1d-42c0-b3be-c40a8e9cc867"/>
    <ds:schemaRef ds:uri="d0b2b574-cba1-48b9-ad84-0a6c31908df5"/>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14226D-A3AB-4565-B854-C11C9D6A8385}">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831f3698-2b1d-42c0-b3be-c40a8e9cc867"/>
    <ds:schemaRef ds:uri="http://schemas.microsoft.com/sharepoint/v4"/>
    <ds:schemaRef ds:uri="d0b2b574-cba1-48b9-ad84-0a6c31908df5"/>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445</TotalTime>
  <Words>1754</Words>
  <Application>Microsoft Office PowerPoint</Application>
  <PresentationFormat>Widescreen</PresentationFormat>
  <Paragraphs>438</Paragraphs>
  <Slides>32</Slides>
  <Notes>26</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Kozuka Gothic Pro R</vt:lpstr>
      <vt:lpstr>PMingLiU</vt:lpstr>
      <vt:lpstr>Segoe UI light (Headings)</vt:lpstr>
      <vt:lpstr>맑은 고딕</vt:lpstr>
      <vt:lpstr>Arial</vt:lpstr>
      <vt:lpstr>Calibri</vt:lpstr>
      <vt:lpstr>Segoe UI</vt:lpstr>
      <vt:lpstr>Segoe UI Light</vt:lpstr>
      <vt:lpstr>Segoe UI Semibold</vt:lpstr>
      <vt:lpstr>Segoe UI Semilight</vt:lpstr>
      <vt:lpstr>Wingdings</vt:lpstr>
      <vt:lpstr>Office Theme</vt:lpstr>
      <vt:lpstr>PowerPoint Presentation</vt:lpstr>
      <vt:lpstr>Agenda of the Day</vt:lpstr>
      <vt:lpstr>MSP benefit</vt:lpstr>
      <vt:lpstr>PowerPoint Presentation</vt:lpstr>
      <vt:lpstr>What do you think Cloud Computing is?</vt:lpstr>
      <vt:lpstr>PowerPoint Presentation</vt:lpstr>
      <vt:lpstr>Five Key Cloud Characteristics</vt:lpstr>
      <vt:lpstr>Cloud Computing Service Models</vt:lpstr>
      <vt:lpstr>Service Model Division of Responsibility</vt:lpstr>
      <vt:lpstr>Cloud Deployment Model</vt:lpstr>
      <vt:lpstr>Why Cloud Computing?</vt:lpstr>
      <vt:lpstr>Typical Computing Pattern</vt:lpstr>
      <vt:lpstr>Azure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Architecture</vt:lpstr>
      <vt:lpstr>1. Single VM  2. VMs with Load Balancer  3. Data Science VM</vt:lpstr>
      <vt:lpstr>Storage Account</vt:lpstr>
      <vt:lpstr>PowerPoint Presentation</vt:lpstr>
      <vt:lpstr>Azure Web App</vt:lpstr>
      <vt:lpstr>IaaS vs PaaS</vt:lpstr>
      <vt:lpstr>1. Create Web App  2. Deploy Flask Hello World via Local Git  3. Online editor</vt:lpstr>
      <vt:lpstr>PowerPoint Presentation</vt:lpstr>
      <vt:lpstr>Your Purpose, Your Goal</vt:lpstr>
      <vt:lpstr>Master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Minsoo Bae</cp:lastModifiedBy>
  <cp:revision>6</cp:revision>
  <dcterms:modified xsi:type="dcterms:W3CDTF">2018-05-08T06:27:37Z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0x0101000820543D6C1A5245B6DA0E51B26555E2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a-yusuen@microsoft.com</vt:lpwstr>
  </property>
  <property fmtid="{D5CDD505-2E9C-101B-9397-08002B2CF9AE}" pid="6" name="MSIP_Label_f42aa342-8706-4288-bd11-ebb85995028c_SetDate">
    <vt:lpwstr>2017-11-23T09:21:30.3949962Z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